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6" r:id="rId2"/>
    <p:sldId id="285" r:id="rId3"/>
    <p:sldId id="280" r:id="rId4"/>
    <p:sldId id="282" r:id="rId5"/>
    <p:sldId id="284" r:id="rId6"/>
    <p:sldId id="283" r:id="rId7"/>
    <p:sldId id="287" r:id="rId8"/>
    <p:sldId id="293" r:id="rId9"/>
    <p:sldId id="281" r:id="rId10"/>
    <p:sldId id="277" r:id="rId11"/>
    <p:sldId id="286" r:id="rId12"/>
    <p:sldId id="279" r:id="rId13"/>
    <p:sldId id="278" r:id="rId14"/>
    <p:sldId id="298" r:id="rId15"/>
    <p:sldId id="299" r:id="rId16"/>
    <p:sldId id="290" r:id="rId17"/>
    <p:sldId id="256" r:id="rId18"/>
    <p:sldId id="291" r:id="rId19"/>
    <p:sldId id="292" r:id="rId20"/>
    <p:sldId id="294" r:id="rId21"/>
    <p:sldId id="295" r:id="rId22"/>
    <p:sldId id="296" r:id="rId23"/>
  </p:sldIdLst>
  <p:sldSz cx="9144000" cy="6858000" type="screen4x3"/>
  <p:notesSz cx="9866313" cy="6735763"/>
  <p:defaultTextStyle>
    <a:defPPr>
      <a:defRPr lang="ru-RU"/>
    </a:defPPr>
    <a:lvl1pPr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56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28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00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72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6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4" autoAdjust="0"/>
    <p:restoredTop sz="94660"/>
  </p:normalViewPr>
  <p:slideViewPr>
    <p:cSldViewPr>
      <p:cViewPr varScale="1">
        <p:scale>
          <a:sx n="111" d="100"/>
          <a:sy n="111" d="100"/>
        </p:scale>
        <p:origin x="-162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2B61C320-FE02-495C-B991-3AE8563AFA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7030" cy="336868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l" defTabSz="90882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7FEF22D-0A3C-48B3-ACA6-039CE1ABB8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87708" y="0"/>
            <a:ext cx="4277029" cy="336868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r" defTabSz="90882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EB8E7F2-90AD-4D4D-BB53-1356FD8E963C}" type="datetimeFigureOut">
              <a:rPr lang="ru-RU"/>
              <a:pPr>
                <a:defRPr/>
              </a:pPr>
              <a:t>17.10.2019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0EBFD84-0B68-454F-BDB1-9BA6A0DFAB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397315"/>
            <a:ext cx="4277030" cy="336867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l" defTabSz="90882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0081A47-DE09-4986-B792-606F23097D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87708" y="6397315"/>
            <a:ext cx="4277029" cy="336867"/>
          </a:xfrm>
          <a:prstGeom prst="rect">
            <a:avLst/>
          </a:prstGeom>
        </p:spPr>
        <p:txBody>
          <a:bodyPr vert="horz" wrap="square" lIns="90882" tIns="45441" rIns="90882" bIns="4544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29F8084-94F5-4CE3-B704-0DDFBF5DB6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8255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32AAB44B-C004-4AC7-A5AB-545850E3FD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7030" cy="336868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l" defTabSz="90882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6BE5C24-5B20-4C1F-8643-1F29202A711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587708" y="0"/>
            <a:ext cx="4277029" cy="336868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r" defTabSz="90882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DFFA720-5139-44CB-8A91-DEE37EA7DC7B}" type="datetimeFigureOut">
              <a:rPr lang="ru-RU"/>
              <a:pPr>
                <a:defRPr/>
              </a:pPr>
              <a:t>17.10.2019</a:t>
            </a:fld>
            <a:endParaRPr lang="ru-RU" dirty="0"/>
          </a:p>
        </p:txBody>
      </p:sp>
      <p:sp>
        <p:nvSpPr>
          <p:cNvPr id="4" name="Образ слайда 3">
            <a:extLst>
              <a:ext uri="{FF2B5EF4-FFF2-40B4-BE49-F238E27FC236}">
                <a16:creationId xmlns="" xmlns:a16="http://schemas.microsoft.com/office/drawing/2014/main" id="{71A694F2-E10E-4D6B-A3FA-BC3AF3F132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51200" y="506413"/>
            <a:ext cx="3363913" cy="2524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82" tIns="45441" rIns="90882" bIns="45441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>
            <a:extLst>
              <a:ext uri="{FF2B5EF4-FFF2-40B4-BE49-F238E27FC236}">
                <a16:creationId xmlns="" xmlns:a16="http://schemas.microsoft.com/office/drawing/2014/main" id="{37031657-ED23-44FC-A120-15B70FE7D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86159" y="3199448"/>
            <a:ext cx="7893996" cy="3030223"/>
          </a:xfrm>
          <a:prstGeom prst="rect">
            <a:avLst/>
          </a:prstGeom>
        </p:spPr>
        <p:txBody>
          <a:bodyPr vert="horz" lIns="90882" tIns="45441" rIns="90882" bIns="45441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550F96A-AA94-4EBE-97AE-537C4AD96A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6397315"/>
            <a:ext cx="4277030" cy="336867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l" defTabSz="90882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8457465-A34D-4B59-B554-503628B7C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587708" y="6397315"/>
            <a:ext cx="4277029" cy="336867"/>
          </a:xfrm>
          <a:prstGeom prst="rect">
            <a:avLst/>
          </a:prstGeom>
        </p:spPr>
        <p:txBody>
          <a:bodyPr vert="horz" wrap="square" lIns="90882" tIns="45441" rIns="90882" bIns="4544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DF7ECB5-976A-40F6-8EE4-DED02FF11C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1966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>
            <a:extLst>
              <a:ext uri="{FF2B5EF4-FFF2-40B4-BE49-F238E27FC236}">
                <a16:creationId xmlns="" xmlns:a16="http://schemas.microsoft.com/office/drawing/2014/main" id="{51887886-1D8E-4CA7-9AFF-CC0C198500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>
            <a:extLst>
              <a:ext uri="{FF2B5EF4-FFF2-40B4-BE49-F238E27FC236}">
                <a16:creationId xmlns="" xmlns:a16="http://schemas.microsoft.com/office/drawing/2014/main" id="{C9FB1751-24BE-47ED-8518-51E63B76D0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8196" name="Номер слайда 3">
            <a:extLst>
              <a:ext uri="{FF2B5EF4-FFF2-40B4-BE49-F238E27FC236}">
                <a16:creationId xmlns="" xmlns:a16="http://schemas.microsoft.com/office/drawing/2014/main" id="{8F9EF1F1-41C9-46E1-AE11-1CAA1405F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8418" indent="-2840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6028" indent="-22720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0439" indent="-22720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44850" indent="-22720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9261" indent="-227206" defTabSz="90724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3672" indent="-227206" defTabSz="90724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8083" indent="-227206" defTabSz="90724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2494" indent="-227206" defTabSz="90724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735A89-5725-4003-AB20-8B03D6BCA390}" type="slidenum">
              <a:rPr lang="ru-RU" altLang="ru-RU" smtClean="0"/>
              <a:pPr>
                <a:spcBef>
                  <a:spcPct val="0"/>
                </a:spcBef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2410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1pPr>
            <a:lvl2pPr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2pPr>
            <a:lvl3pPr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3pPr>
            <a:lvl4pPr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4pPr>
            <a:lvl5pPr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5pPr>
            <a:lvl6pPr marL="2408288" indent="-218935" defTabSz="4302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6pPr>
            <a:lvl7pPr marL="2846158" indent="-218935" defTabSz="4302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7pPr>
            <a:lvl8pPr marL="3284028" indent="-218935" defTabSz="4302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8pPr>
            <a:lvl9pPr marL="3721899" indent="-218935" defTabSz="4302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9pPr>
          </a:lstStyle>
          <a:p>
            <a:fld id="{82E8AB59-8F9A-4D66-8E6C-B2063FC6E2BE}" type="slidenum">
              <a:rPr lang="ru-RU" altLang="ru-RU" b="0">
                <a:solidFill>
                  <a:srgbClr val="000000"/>
                </a:solidFill>
              </a:rPr>
              <a:pPr/>
              <a:t>14</a:t>
            </a:fld>
            <a:endParaRPr lang="ru-RU" altLang="ru-RU" b="0">
              <a:solidFill>
                <a:srgbClr val="000000"/>
              </a:solidFill>
            </a:endParaRPr>
          </a:p>
        </p:txBody>
      </p:sp>
      <p:sp>
        <p:nvSpPr>
          <p:cNvPr id="7270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248025" y="504825"/>
            <a:ext cx="3367088" cy="25257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>
            <a:spLocks noChangeArrowheads="1"/>
          </p:cNvSpPr>
          <p:nvPr>
            <p:ph type="body" idx="1"/>
          </p:nvPr>
        </p:nvSpPr>
        <p:spPr>
          <a:xfrm>
            <a:off x="985561" y="3199187"/>
            <a:ext cx="7892132" cy="303049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1pPr>
            <a:lvl2pPr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2pPr>
            <a:lvl3pPr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3pPr>
            <a:lvl4pPr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4pPr>
            <a:lvl5pPr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5pPr>
            <a:lvl6pPr marL="2408288" indent="-218935" defTabSz="4302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6pPr>
            <a:lvl7pPr marL="2846158" indent="-218935" defTabSz="4302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7pPr>
            <a:lvl8pPr marL="3284028" indent="-218935" defTabSz="4302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8pPr>
            <a:lvl9pPr marL="3721899" indent="-218935" defTabSz="4302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3952" algn="l"/>
                <a:tab pos="890945" algn="l"/>
                <a:tab pos="1336418" algn="l"/>
                <a:tab pos="1783410" algn="l"/>
                <a:tab pos="2230403" algn="l"/>
                <a:tab pos="2675875" algn="l"/>
                <a:tab pos="3122869" algn="l"/>
                <a:tab pos="3569861" algn="l"/>
                <a:tab pos="4015334" algn="l"/>
                <a:tab pos="4462327" algn="l"/>
                <a:tab pos="4909319" algn="l"/>
                <a:tab pos="5354791" algn="l"/>
                <a:tab pos="5801784" algn="l"/>
                <a:tab pos="6248778" algn="l"/>
                <a:tab pos="6694250" algn="l"/>
                <a:tab pos="7141243" algn="l"/>
                <a:tab pos="7588236" algn="l"/>
                <a:tab pos="8035228" algn="l"/>
                <a:tab pos="8480700" algn="l"/>
                <a:tab pos="892769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9pPr>
          </a:lstStyle>
          <a:p>
            <a:fld id="{50E6C071-F60D-4CF4-BCE6-F8816F4300E8}" type="slidenum">
              <a:rPr lang="ru-RU" altLang="ru-RU" b="0">
                <a:solidFill>
                  <a:srgbClr val="000000"/>
                </a:solidFill>
              </a:rPr>
              <a:pPr/>
              <a:t>15</a:t>
            </a:fld>
            <a:endParaRPr lang="ru-RU" altLang="ru-RU" b="0">
              <a:solidFill>
                <a:srgbClr val="000000"/>
              </a:solidFill>
            </a:endParaRPr>
          </a:p>
        </p:txBody>
      </p:sp>
      <p:sp>
        <p:nvSpPr>
          <p:cNvPr id="7680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248025" y="504825"/>
            <a:ext cx="3367088" cy="25257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>
            <a:spLocks noChangeArrowheads="1"/>
          </p:cNvSpPr>
          <p:nvPr>
            <p:ph type="body" idx="1"/>
          </p:nvPr>
        </p:nvSpPr>
        <p:spPr>
          <a:xfrm>
            <a:off x="985561" y="3199187"/>
            <a:ext cx="7892132" cy="303049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>
            <a:extLst>
              <a:ext uri="{FF2B5EF4-FFF2-40B4-BE49-F238E27FC236}">
                <a16:creationId xmlns="" xmlns:a16="http://schemas.microsoft.com/office/drawing/2014/main" id="{1236C0B5-2690-4007-8F07-A620933EC0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>
            <a:extLst>
              <a:ext uri="{FF2B5EF4-FFF2-40B4-BE49-F238E27FC236}">
                <a16:creationId xmlns="" xmlns:a16="http://schemas.microsoft.com/office/drawing/2014/main" id="{FB87849A-FEE0-464C-BC2B-1D26D2045A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0244" name="Номер слайда 3">
            <a:extLst>
              <a:ext uri="{FF2B5EF4-FFF2-40B4-BE49-F238E27FC236}">
                <a16:creationId xmlns="" xmlns:a16="http://schemas.microsoft.com/office/drawing/2014/main" id="{DD388592-D48B-49E1-9158-61058A637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8418" indent="-2840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6028" indent="-22720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0439" indent="-22720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44850" indent="-22720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9261" indent="-227206" defTabSz="90724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3672" indent="-227206" defTabSz="90724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8083" indent="-227206" defTabSz="90724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2494" indent="-227206" defTabSz="90724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0ACB34-75A0-4334-A4DD-7ECC5D31F554}" type="slidenum">
              <a:rPr lang="ru-RU" altLang="ru-RU" smtClean="0"/>
              <a:pPr>
                <a:spcBef>
                  <a:spcPct val="0"/>
                </a:spcBef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7411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1E05981-A4F2-4EF7-851D-BA8BCB4E9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2A966-613E-43CD-99AB-51F94FAAA6AA}" type="datetimeFigureOut">
              <a:rPr lang="ru-RU"/>
              <a:pPr>
                <a:defRPr/>
              </a:pPr>
              <a:t>17.10.2019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7423058-F1EB-446F-B90D-5056D2BA1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18EA60B-381E-49B3-B5A2-095C5E2BA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64794-51ED-46EC-8344-F79BEE4705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8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3121883-1B82-4F49-9708-9FA814171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0D33B-F679-4091-BBDB-0B3EF5A1D9E0}" type="datetimeFigureOut">
              <a:rPr lang="ru-RU"/>
              <a:pPr>
                <a:defRPr/>
              </a:pPr>
              <a:t>17.10.2019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0C9F0DB-8801-4C01-A0F4-94AE1F42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40503B1-C4ED-4FBD-AEC4-8FF723281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84AE3-E906-4D96-A391-4774453BA5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1304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5F3DF64-6E03-477B-BB05-43DADE248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944C2-2952-412E-92D4-70F500833468}" type="datetimeFigureOut">
              <a:rPr lang="ru-RU"/>
              <a:pPr>
                <a:defRPr/>
              </a:pPr>
              <a:t>17.10.2019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39E1BB4-3C5E-47B6-8951-3D5D49E89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C3375BE-19D4-46F7-BFE8-C11B6C636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7D5EB-0D96-45DD-9D7D-FCAF7A8F75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737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32C7EBE-A3F2-41B0-A58D-698126B81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166BD-E9C2-45E6-8FAF-748F4E7A282B}" type="datetimeFigureOut">
              <a:rPr lang="ru-RU"/>
              <a:pPr>
                <a:defRPr/>
              </a:pPr>
              <a:t>17.10.2019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02930A8-7904-4889-9530-287E7A7C0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8CEAB4C-AAE8-45F8-9D85-8623C9AF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915BC-C214-49A4-9895-2BA7731B5A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9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1EDEE4D-F5BE-47F4-882E-7AA9C62DE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163B5-1543-42CD-803C-6445FE86ACA7}" type="datetimeFigureOut">
              <a:rPr lang="ru-RU"/>
              <a:pPr>
                <a:defRPr/>
              </a:pPr>
              <a:t>17.10.2019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4D466A6-6322-4452-831F-2F642CCB5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B7B72E2-EA04-4486-B890-2E6A15672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006D2-CF0C-4794-B637-C0F99752BA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591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918A4E82-D60E-41DA-8341-9312708C4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75D00-8B7D-4A27-A57F-820B25218E0A}" type="datetimeFigureOut">
              <a:rPr lang="ru-RU"/>
              <a:pPr>
                <a:defRPr/>
              </a:pPr>
              <a:t>17.10.2019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48F2EBCA-18DB-4FC1-8FC1-7A1424B14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C83ADDC5-EE40-4F58-B045-A2FDB664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5E51D-23CE-4B47-A523-81EDF2DD4D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104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71B7E65F-44D4-4F9C-A173-C3D3FD767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04C4F-4711-4D37-BA9A-980D292D8F65}" type="datetimeFigureOut">
              <a:rPr lang="ru-RU"/>
              <a:pPr>
                <a:defRPr/>
              </a:pPr>
              <a:t>17.10.2019</a:t>
            </a:fld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A5DED2A1-B42E-4EED-8F7A-28F1FA5FC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98C23113-9343-448D-8220-D347EE01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37A3E-7E4F-443E-82F3-BA5A602C1E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0260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452C16FF-E1B6-4A5E-8296-EAC10B6E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EF09A-8CD6-4BCF-B25F-FEE18FBBF334}" type="datetimeFigureOut">
              <a:rPr lang="ru-RU"/>
              <a:pPr>
                <a:defRPr/>
              </a:pPr>
              <a:t>17.10.2019</a:t>
            </a:fld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580B2C6F-23BF-4DCC-BBB2-9D75B9CAB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69EDE94E-78C4-49A4-8B46-4BF9C3109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195EA-2C96-4563-808D-706596A946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1049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6E55BD6C-F3C3-4279-8211-E2163BEF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AB6EA-E350-4F02-8A9E-048CFDCFAD4E}" type="datetimeFigureOut">
              <a:rPr lang="ru-RU"/>
              <a:pPr>
                <a:defRPr/>
              </a:pPr>
              <a:t>17.10.2019</a:t>
            </a:fld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198872D3-D5A4-418E-874D-4F7EE0FF2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E4A776F5-072A-4FC6-BF57-C70AF192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210B1-F425-48D5-AD09-C2EA28C9A6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84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34BCABA1-FD89-4A72-A7E4-5EA56827A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02581-9775-48F6-BE2F-BB45A6D8C755}" type="datetimeFigureOut">
              <a:rPr lang="ru-RU"/>
              <a:pPr>
                <a:defRPr/>
              </a:pPr>
              <a:t>17.10.2019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7F864B0E-FE71-4968-AE27-6BA8EDA3E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6E0824E9-37C7-408C-8AF4-50EF4F37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73C15-FFE9-4B9E-AEEB-4CBFB39723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010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6CAE3F0B-C948-481B-9A21-3ECC72588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3E26D-AF38-4D88-935A-6584A3608BBD}" type="datetimeFigureOut">
              <a:rPr lang="ru-RU"/>
              <a:pPr>
                <a:defRPr/>
              </a:pPr>
              <a:t>17.10.2019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A02689DA-0ACF-47EC-A2F4-2710BD3E9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9B719EDC-EDC6-434B-A6C4-722FAC4C0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BBB47-E95F-42C4-81FF-1FFC0F2864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566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="" xmlns:a16="http://schemas.microsoft.com/office/drawing/2014/main" id="{4D28BEC2-E8BC-4F62-B08B-2519EF60811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="" xmlns:a16="http://schemas.microsoft.com/office/drawing/2014/main" id="{EDE77842-AA08-43C1-9B61-5415DAD4EF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E6DAEDA-CF04-4089-9373-A0C728DA2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DFB8F56-7E8A-40E0-A2AD-CDEF6C8FAD2B}" type="datetimeFigureOut">
              <a:rPr lang="ru-RU"/>
              <a:pPr>
                <a:defRPr/>
              </a:pPr>
              <a:t>17.10.2019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059D493-4A9D-45CF-B411-BD2FA216A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E3252AA-CCE3-4E90-99ED-6CFFEF295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92755CA-B3CF-414A-9710-F71299D22D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2">
            <a:extLst>
              <a:ext uri="{FF2B5EF4-FFF2-40B4-BE49-F238E27FC236}">
                <a16:creationId xmlns="" xmlns:a16="http://schemas.microsoft.com/office/drawing/2014/main" id="{A07BD801-C209-4D97-931A-8EF4352A8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Заголовок 1">
            <a:extLst>
              <a:ext uri="{FF2B5EF4-FFF2-40B4-BE49-F238E27FC236}">
                <a16:creationId xmlns="" xmlns:a16="http://schemas.microsoft.com/office/drawing/2014/main" id="{49639FEA-AA85-4C24-B28B-A2CBF374C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36912"/>
            <a:ext cx="9144000" cy="2405063"/>
          </a:xfrm>
        </p:spPr>
        <p:txBody>
          <a:bodyPr/>
          <a:lstStyle/>
          <a:p>
            <a:r>
              <a:rPr lang="ru-RU" sz="3200" b="1" cap="all" dirty="0" smtClean="0"/>
              <a:t>Автоматизированный пост радиационного контроля для систем мониторинга </a:t>
            </a:r>
            <a:r>
              <a:rPr lang="ru-RU" sz="3200" b="1" cap="all" dirty="0"/>
              <a:t>окружающей среды </a:t>
            </a:r>
            <a:endParaRPr lang="ru-RU" sz="32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37A280-1B46-4417-A4E7-3D06AF072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79" y="4658064"/>
            <a:ext cx="91440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900" baseline="30000" dirty="0"/>
              <a:t>1</a:t>
            </a:r>
            <a:r>
              <a:rPr lang="ru-RU" sz="1900" dirty="0"/>
              <a:t>Быстров Е.В</a:t>
            </a:r>
            <a:r>
              <a:rPr lang="ru-RU" sz="1900" dirty="0" smtClean="0"/>
              <a:t>.,</a:t>
            </a:r>
            <a:r>
              <a:rPr lang="ru-RU" sz="1900" dirty="0"/>
              <a:t> </a:t>
            </a:r>
            <a:r>
              <a:rPr lang="ru-RU" sz="1900" dirty="0" smtClean="0"/>
              <a:t>Васильев П.Н</a:t>
            </a:r>
            <a:r>
              <a:rPr lang="ru-RU" sz="1900" dirty="0"/>
              <a:t>.</a:t>
            </a:r>
            <a:r>
              <a:rPr lang="ru-RU" sz="1900" dirty="0" smtClean="0"/>
              <a:t>, </a:t>
            </a:r>
            <a:r>
              <a:rPr lang="ru-RU" sz="1900" dirty="0" err="1" smtClean="0"/>
              <a:t>Дубатовка</a:t>
            </a:r>
            <a:r>
              <a:rPr lang="ru-RU" sz="1900" dirty="0" smtClean="0"/>
              <a:t> Д.Д</a:t>
            </a:r>
            <a:r>
              <a:rPr lang="ru-RU" sz="1900" dirty="0"/>
              <a:t>.</a:t>
            </a:r>
            <a:r>
              <a:rPr lang="ru-RU" sz="1900" dirty="0" smtClean="0"/>
              <a:t>, </a:t>
            </a:r>
            <a:r>
              <a:rPr lang="ru-RU" sz="1900" u="sng" dirty="0" smtClean="0"/>
              <a:t>Кожемякин </a:t>
            </a:r>
            <a:r>
              <a:rPr lang="ru-RU" sz="1900" u="sng" dirty="0"/>
              <a:t>В.А.</a:t>
            </a:r>
            <a:r>
              <a:rPr lang="ru-RU" sz="1900" dirty="0"/>
              <a:t>, </a:t>
            </a:r>
            <a:endParaRPr lang="ru-RU" sz="1900" dirty="0" smtClean="0"/>
          </a:p>
          <a:p>
            <a:pPr algn="ctr" eaLnBrk="1" hangingPunct="1">
              <a:defRPr/>
            </a:pPr>
            <a:r>
              <a:rPr lang="ru-RU" sz="1900" baseline="30000" dirty="0" smtClean="0"/>
              <a:t>2</a:t>
            </a:r>
            <a:r>
              <a:rPr lang="ru-RU" sz="1900" dirty="0" smtClean="0"/>
              <a:t>Кучинский </a:t>
            </a:r>
            <a:r>
              <a:rPr lang="ru-RU" sz="1900" dirty="0"/>
              <a:t>П.В., </a:t>
            </a:r>
            <a:r>
              <a:rPr lang="ru-RU" sz="1900" dirty="0" smtClean="0"/>
              <a:t>Новик </a:t>
            </a:r>
            <a:r>
              <a:rPr lang="ru-RU" sz="1900" dirty="0"/>
              <a:t>А.Н.</a:t>
            </a:r>
          </a:p>
          <a:p>
            <a:pPr algn="ctr" eaLnBrk="1" hangingPunct="1">
              <a:defRPr/>
            </a:pPr>
            <a:endParaRPr lang="ru-RU" sz="1000" dirty="0"/>
          </a:p>
          <a:p>
            <a:pPr algn="ctr" eaLnBrk="1" hangingPunct="1">
              <a:defRPr/>
            </a:pPr>
            <a:r>
              <a:rPr lang="ru-RU" sz="1900" dirty="0" smtClean="0"/>
              <a:t>¹Научно-производственное </a:t>
            </a:r>
            <a:r>
              <a:rPr lang="ru-RU" sz="1900" dirty="0"/>
              <a:t>предприятие «АТОМТЕХ», </a:t>
            </a:r>
            <a:r>
              <a:rPr lang="ru-RU" altLang="ru-RU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Республика Беларусь, </a:t>
            </a:r>
            <a:r>
              <a:rPr lang="ru-RU" alt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</a:t>
            </a:r>
            <a:r>
              <a:rPr lang="ru-RU" altLang="ru-RU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Минск</a:t>
            </a:r>
            <a:endParaRPr lang="ru-RU" sz="1900" dirty="0"/>
          </a:p>
          <a:p>
            <a:pPr algn="ctr" eaLnBrk="1" hangingPunct="1">
              <a:defRPr/>
            </a:pPr>
            <a:r>
              <a:rPr lang="ru-RU" sz="1900" dirty="0"/>
              <a:t>²НИИПФП им. А.Н. </a:t>
            </a:r>
            <a:r>
              <a:rPr lang="ru-RU" sz="1900" dirty="0" err="1"/>
              <a:t>Севченко</a:t>
            </a:r>
            <a:r>
              <a:rPr lang="ru-RU" sz="1900" dirty="0"/>
              <a:t> </a:t>
            </a:r>
            <a:r>
              <a:rPr lang="ru-RU" sz="1900" dirty="0" smtClean="0"/>
              <a:t>БГУ, Республика </a:t>
            </a:r>
            <a:r>
              <a:rPr lang="ru-RU" sz="1900" dirty="0"/>
              <a:t>Беларусь, г. Минск</a:t>
            </a: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2557522" y="1910860"/>
            <a:ext cx="6624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ПРИБОРЫ   И   ТЕХНОЛОГИИ   ДЛЯ   ЯДЕРНЫХ   ИЗМЕРЕНИЙ   И   РАДИАЦИОННОГО   КОНТРОЛЯ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860033" y="148280"/>
            <a:ext cx="4180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ru-RU" sz="1400" b="1" dirty="0" smtClean="0"/>
              <a:t>Конференция «Ядерное приборостроение. Актуальные вопросы разработки, производства, эксплуатации. Метрология ионизирующих излучений», 21 – 24 </a:t>
            </a:r>
            <a:r>
              <a:rPr lang="ru-RU" sz="1400" b="1" dirty="0"/>
              <a:t>октября 2019 </a:t>
            </a:r>
            <a:r>
              <a:rPr lang="ru-RU" sz="1400" b="1" dirty="0" smtClean="0"/>
              <a:t>г., г</a:t>
            </a:r>
            <a:r>
              <a:rPr lang="ru-RU" sz="1400" b="1" dirty="0"/>
              <a:t>. </a:t>
            </a:r>
            <a:r>
              <a:rPr lang="ru-RU" sz="1400" b="1" dirty="0" smtClean="0"/>
              <a:t>Сочи</a:t>
            </a:r>
            <a:endParaRPr lang="ru-RU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1">
            <a:extLst>
              <a:ext uri="{FF2B5EF4-FFF2-40B4-BE49-F238E27FC236}">
                <a16:creationId xmlns="" xmlns:a16="http://schemas.microsoft.com/office/drawing/2014/main" id="{3DC26FAC-E92E-48D8-869D-4ACCDD0F0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>
            <a:extLst>
              <a:ext uri="{FF2B5EF4-FFF2-40B4-BE49-F238E27FC236}">
                <a16:creationId xmlns="" xmlns:a16="http://schemas.microsoft.com/office/drawing/2014/main" id="{7ABCFFB4-435A-49E3-8207-8FED9B9C3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045" y="886080"/>
            <a:ext cx="7802218" cy="554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7">
            <a:extLst>
              <a:ext uri="{FF2B5EF4-FFF2-40B4-BE49-F238E27FC236}">
                <a16:creationId xmlns="" xmlns:a16="http://schemas.microsoft.com/office/drawing/2014/main" id="{2DC82FBC-DBE6-4D76-BE34-616DB5F1E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243079"/>
            <a:ext cx="30389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ru-RU" altLang="ru-RU" sz="2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Схема</a:t>
            </a:r>
            <a:r>
              <a:rPr lang="ru-RU" altLang="ru-RU" sz="2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solidFill>
                  <a:schemeClr val="bg1"/>
                </a:solidFill>
                <a:cs typeface="Times New Roman" panose="02020603050405020304" pitchFamily="18" charset="0"/>
              </a:rPr>
              <a:t>размещения </a:t>
            </a:r>
            <a:r>
              <a:rPr lang="ru-RU" altLang="ru-RU" sz="2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ПРК</a:t>
            </a:r>
            <a:endParaRPr lang="ru-RU" altLang="ru-RU" sz="2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07950" y="6537325"/>
            <a:ext cx="5146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800" i="1" dirty="0">
                <a:solidFill>
                  <a:srgbClr val="002060"/>
                </a:solidFill>
              </a:rPr>
              <a:t>ПРИБОРЫ   И   ТЕХНОЛОГИИ   ДЛЯ   ЯДЕРНЫХ   ИЗМЕРЕНИЙ   И   РАДИАЦИОННОГО   КОНТРОЛЯ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127875" y="6418263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www.atomtex.com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A026AE5-01B0-4B1C-82A9-CCC289F9F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6858000"/>
          </a:xfrm>
          <a:prstGeom prst="rect">
            <a:avLst/>
          </a:prstGeom>
        </p:spPr>
      </p:pic>
      <p:sp>
        <p:nvSpPr>
          <p:cNvPr id="6" name="Прямоугольник 7">
            <a:extLst>
              <a:ext uri="{FF2B5EF4-FFF2-40B4-BE49-F238E27FC236}">
                <a16:creationId xmlns="" xmlns:a16="http://schemas.microsoft.com/office/drawing/2014/main" id="{AD78AD92-B7AB-4E25-93D5-E81E2AC95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248216"/>
            <a:ext cx="6497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  <a:t>Основные </a:t>
            </a:r>
            <a:r>
              <a:rPr lang="ru-RU" altLang="ru-RU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особенности </a:t>
            </a:r>
            <a:r>
              <a:rPr lang="ru-RU" alt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  <a:t>ПРК-АТ2341</a:t>
            </a:r>
          </a:p>
        </p:txBody>
      </p:sp>
      <p:sp>
        <p:nvSpPr>
          <p:cNvPr id="7" name="Объект 10">
            <a:extLst>
              <a:ext uri="{FF2B5EF4-FFF2-40B4-BE49-F238E27FC236}">
                <a16:creationId xmlns="" xmlns:a16="http://schemas.microsoft.com/office/drawing/2014/main" id="{B677F062-F527-4B3B-BC68-2156542D9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362" y="1196752"/>
            <a:ext cx="8423275" cy="5256212"/>
          </a:xfrm>
        </p:spPr>
        <p:txBody>
          <a:bodyPr rtlCol="0">
            <a:normAutofit lnSpcReduction="10000"/>
          </a:bodyPr>
          <a:lstStyle/>
          <a:p>
            <a:pPr algn="just">
              <a:buFont typeface="Arial" charset="0"/>
              <a:buChar char="•"/>
              <a:defRPr/>
            </a:pPr>
            <a:r>
              <a:rPr lang="ru-RU" sz="2000" dirty="0" smtClean="0"/>
              <a:t>Интеллектуальные блоки </a:t>
            </a:r>
            <a:r>
              <a:rPr lang="ru-RU" sz="2000" dirty="0"/>
              <a:t>детектирования, </a:t>
            </a:r>
            <a:r>
              <a:rPr lang="ru-RU" sz="2000" dirty="0" smtClean="0"/>
              <a:t>разработки и изготовления предприятия «АТОМТЕХ».</a:t>
            </a:r>
            <a:endParaRPr lang="ru-RU" sz="2000" dirty="0"/>
          </a:p>
          <a:p>
            <a:pPr algn="just">
              <a:buFont typeface="Arial" charset="0"/>
              <a:buChar char="•"/>
              <a:defRPr/>
            </a:pPr>
            <a:r>
              <a:rPr lang="ru-RU" sz="2000" dirty="0" smtClean="0"/>
              <a:t>Наличие </a:t>
            </a:r>
            <a:r>
              <a:rPr lang="ru-RU" sz="2000" dirty="0"/>
              <a:t>спектрометрического канала для идентификации радионуклидов и получения информации о малейших изменениях уровней радиационного фона благодаря высокой </a:t>
            </a:r>
            <a:r>
              <a:rPr lang="ru-RU" sz="2000" dirty="0" smtClean="0"/>
              <a:t>чувствительности.</a:t>
            </a:r>
            <a:endParaRPr lang="ru-RU" sz="2000" dirty="0"/>
          </a:p>
          <a:p>
            <a:pPr algn="just">
              <a:buFont typeface="Arial" charset="0"/>
              <a:buChar char="•"/>
              <a:defRPr/>
            </a:pPr>
            <a:r>
              <a:rPr lang="ru-RU" sz="2000" dirty="0" smtClean="0"/>
              <a:t>Современная </a:t>
            </a:r>
            <a:r>
              <a:rPr lang="ru-RU" sz="2000" dirty="0"/>
              <a:t>метеостанция с улучшенными характеристиками и дополнительными каналами </a:t>
            </a:r>
            <a:r>
              <a:rPr lang="ru-RU" sz="2000" dirty="0" smtClean="0"/>
              <a:t>измерения.</a:t>
            </a:r>
            <a:endParaRPr lang="ru-RU" sz="2000" dirty="0"/>
          </a:p>
          <a:p>
            <a:pPr algn="just">
              <a:buFont typeface="Arial" charset="0"/>
              <a:buChar char="•"/>
              <a:defRPr/>
            </a:pPr>
            <a:r>
              <a:rPr lang="ru-RU" sz="2000" dirty="0" smtClean="0"/>
              <a:t>Увеличенная </a:t>
            </a:r>
            <a:r>
              <a:rPr lang="ru-RU" sz="2000" dirty="0"/>
              <a:t>автономность (72 часа</a:t>
            </a:r>
            <a:r>
              <a:rPr lang="ru-RU" sz="2000" dirty="0" smtClean="0"/>
              <a:t>).</a:t>
            </a:r>
            <a:endParaRPr lang="ru-RU" sz="2000" dirty="0"/>
          </a:p>
          <a:p>
            <a:pPr algn="just">
              <a:buFont typeface="Arial" charset="0"/>
              <a:buChar char="•"/>
              <a:defRPr/>
            </a:pPr>
            <a:r>
              <a:rPr lang="ru-RU" sz="2000" dirty="0" smtClean="0"/>
              <a:t>Поддержка </a:t>
            </a:r>
            <a:r>
              <a:rPr lang="ru-RU" sz="2000" dirty="0"/>
              <a:t>связи с центром реагирования </a:t>
            </a:r>
            <a:r>
              <a:rPr lang="ru-RU" sz="2000" dirty="0" smtClean="0"/>
              <a:t>посредством </a:t>
            </a:r>
            <a:r>
              <a:rPr lang="ru-RU" sz="2000" dirty="0"/>
              <a:t>радиоканала (для местности, не покрытой </a:t>
            </a:r>
            <a:r>
              <a:rPr lang="en-US" sz="2000" dirty="0"/>
              <a:t>GSM</a:t>
            </a:r>
            <a:r>
              <a:rPr lang="ru-RU" sz="2000" dirty="0"/>
              <a:t>-связью</a:t>
            </a:r>
            <a:r>
              <a:rPr lang="ru-RU" sz="2000" dirty="0" smtClean="0"/>
              <a:t>).</a:t>
            </a:r>
            <a:endParaRPr lang="ru-RU" sz="2000" dirty="0"/>
          </a:p>
          <a:p>
            <a:pPr algn="just">
              <a:buFont typeface="Arial" charset="0"/>
              <a:buChar char="•"/>
              <a:defRPr/>
            </a:pPr>
            <a:r>
              <a:rPr lang="ru-RU" sz="2000" dirty="0"/>
              <a:t>М</a:t>
            </a:r>
            <a:r>
              <a:rPr lang="ru-RU" sz="2000" dirty="0" smtClean="0"/>
              <a:t>одульная </a:t>
            </a:r>
            <a:r>
              <a:rPr lang="ru-RU" sz="2000" dirty="0"/>
              <a:t>конструкция, позволяющая адаптировать ПРК под конкретную </a:t>
            </a:r>
            <a:r>
              <a:rPr lang="ru-RU" sz="2000" dirty="0" smtClean="0"/>
              <a:t>задачу.</a:t>
            </a:r>
            <a:endParaRPr lang="ru-RU" sz="2000" dirty="0"/>
          </a:p>
          <a:p>
            <a:pPr algn="just">
              <a:buFont typeface="Arial" charset="0"/>
              <a:buChar char="•"/>
              <a:defRPr/>
            </a:pPr>
            <a:r>
              <a:rPr lang="ru-RU" sz="2000" dirty="0">
                <a:latin typeface="+mj-lt"/>
              </a:rPr>
              <a:t>Д</a:t>
            </a:r>
            <a:r>
              <a:rPr lang="ru-RU" sz="2000" dirty="0" smtClean="0">
                <a:latin typeface="+mj-lt"/>
              </a:rPr>
              <a:t>иапазон </a:t>
            </a:r>
            <a:r>
              <a:rPr lang="ru-RU" sz="2000" dirty="0">
                <a:latin typeface="+mj-lt"/>
              </a:rPr>
              <a:t>рабочих температур от </a:t>
            </a: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-40 до +</a:t>
            </a:r>
            <a:r>
              <a:rPr lang="ru-RU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50°С.</a:t>
            </a:r>
            <a:endParaRPr lang="ru-RU" sz="2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charset="0"/>
              <a:buChar char="•"/>
              <a:defRPr/>
            </a:pP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тепень </a:t>
            </a: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защиты – 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IP65</a:t>
            </a:r>
            <a:r>
              <a:rPr lang="ru-RU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/>
          </a:p>
          <a:p>
            <a:pPr algn="just">
              <a:buFont typeface="Arial" charset="0"/>
              <a:buChar char="•"/>
              <a:defRPr/>
            </a:pPr>
            <a:r>
              <a:rPr lang="ru-RU" sz="2000" dirty="0"/>
              <a:t>С</a:t>
            </a:r>
            <a:r>
              <a:rPr lang="ru-RU" sz="2000" dirty="0" smtClean="0"/>
              <a:t>пециальное </a:t>
            </a:r>
            <a:r>
              <a:rPr lang="ru-RU" sz="2000" dirty="0"/>
              <a:t>программное обеспечение «АСКРО», разработанное </a:t>
            </a:r>
            <a:r>
              <a:rPr lang="ru-RU" sz="2000" dirty="0" smtClean="0"/>
              <a:t>предприятием «АТОМТЕХ».</a:t>
            </a:r>
            <a:endParaRPr lang="ru-RU" sz="2000" dirty="0"/>
          </a:p>
          <a:p>
            <a:pPr algn="just">
              <a:buFont typeface="Arial" charset="0"/>
              <a:buChar char="•"/>
              <a:defRPr/>
            </a:pPr>
            <a:endParaRPr lang="ru-RU" sz="2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charset="0"/>
              <a:buChar char="•"/>
              <a:defRPr/>
            </a:pPr>
            <a:endParaRPr lang="ru-RU" sz="2000" dirty="0"/>
          </a:p>
          <a:p>
            <a:pPr algn="just">
              <a:buFont typeface="Arial" charset="0"/>
              <a:buChar char="•"/>
              <a:defRPr/>
            </a:pPr>
            <a:endParaRPr lang="ru-RU" sz="2000" dirty="0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107950" y="6537325"/>
            <a:ext cx="5146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800" i="1" dirty="0">
                <a:solidFill>
                  <a:srgbClr val="002060"/>
                </a:solidFill>
              </a:rPr>
              <a:t>ПРИБОРЫ   И   ТЕХНОЛОГИИ   ДЛЯ   ЯДЕРНЫХ   ИЗМЕРЕНИЙ   И   РАДИАЦИОННОГО   КОНТРОЛЯ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127875" y="6418263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www.atomtex.com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249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11">
            <a:extLst>
              <a:ext uri="{FF2B5EF4-FFF2-40B4-BE49-F238E27FC236}">
                <a16:creationId xmlns="" xmlns:a16="http://schemas.microsoft.com/office/drawing/2014/main" id="{C77D3F55-AF70-4F40-8952-99A83477F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4001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бъект 10">
            <a:extLst>
              <a:ext uri="{FF2B5EF4-FFF2-40B4-BE49-F238E27FC236}">
                <a16:creationId xmlns="" xmlns:a16="http://schemas.microsoft.com/office/drawing/2014/main" id="{E3C23134-3580-4BD8-8DA5-DECB2DC6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4" y="1196752"/>
            <a:ext cx="8423275" cy="5256212"/>
          </a:xfrm>
        </p:spPr>
        <p:txBody>
          <a:bodyPr rtlCol="0">
            <a:normAutofit fontScale="70000" lnSpcReduction="20000"/>
          </a:bodyPr>
          <a:lstStyle/>
          <a:p>
            <a:pPr algn="just">
              <a:buFont typeface="Arial" charset="0"/>
              <a:buChar char="•"/>
              <a:defRPr/>
            </a:pPr>
            <a:r>
              <a:rPr lang="ru-RU" dirty="0" smtClean="0"/>
              <a:t>Поддержка </a:t>
            </a:r>
            <a:r>
              <a:rPr lang="ru-RU" dirty="0"/>
              <a:t>интерфейсов </a:t>
            </a:r>
            <a:r>
              <a:rPr lang="en-US" dirty="0"/>
              <a:t>RS</a:t>
            </a:r>
            <a:r>
              <a:rPr lang="ru-RU" dirty="0" smtClean="0"/>
              <a:t>-485 (</a:t>
            </a:r>
            <a:r>
              <a:rPr lang="en-US" dirty="0" smtClean="0"/>
              <a:t>RS</a:t>
            </a:r>
            <a:r>
              <a:rPr lang="ru-RU" dirty="0" smtClean="0"/>
              <a:t>-232) </a:t>
            </a:r>
            <a:r>
              <a:rPr lang="ru-RU" dirty="0"/>
              <a:t>для опроса </a:t>
            </a:r>
            <a:r>
              <a:rPr lang="ru-RU" dirty="0" smtClean="0"/>
              <a:t>блоков детектирования.</a:t>
            </a:r>
            <a:endParaRPr lang="ru-RU" dirty="0"/>
          </a:p>
          <a:p>
            <a:pPr algn="just">
              <a:buFont typeface="Arial" charset="0"/>
              <a:buChar char="•"/>
              <a:defRPr/>
            </a:pPr>
            <a:r>
              <a:rPr lang="ru-RU" dirty="0" smtClean="0"/>
              <a:t>Предварительная </a:t>
            </a:r>
            <a:r>
              <a:rPr lang="ru-RU" dirty="0"/>
              <a:t>обработка спектра гамма-излучения и подготовка к  передаче по каналам </a:t>
            </a:r>
            <a:r>
              <a:rPr lang="ru-RU" dirty="0" smtClean="0"/>
              <a:t>связи</a:t>
            </a:r>
            <a:r>
              <a:rPr lang="ru-RU" dirty="0"/>
              <a:t>.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dirty="0" smtClean="0"/>
              <a:t>Поддержка </a:t>
            </a:r>
            <a:r>
              <a:rPr lang="ru-RU" dirty="0"/>
              <a:t>либо двух каналов </a:t>
            </a:r>
            <a:r>
              <a:rPr lang="en-US" dirty="0"/>
              <a:t>GSM</a:t>
            </a:r>
            <a:r>
              <a:rPr lang="ru-RU" dirty="0"/>
              <a:t>/</a:t>
            </a:r>
            <a:r>
              <a:rPr lang="en-US" dirty="0"/>
              <a:t>GPRS</a:t>
            </a:r>
            <a:r>
              <a:rPr lang="ru-RU" dirty="0"/>
              <a:t> связи, либо одного канала </a:t>
            </a:r>
            <a:r>
              <a:rPr lang="en-US" dirty="0"/>
              <a:t>GSM</a:t>
            </a:r>
            <a:r>
              <a:rPr lang="ru-RU" dirty="0"/>
              <a:t>/</a:t>
            </a:r>
            <a:r>
              <a:rPr lang="en-US" dirty="0"/>
              <a:t>GPRS</a:t>
            </a:r>
            <a:r>
              <a:rPr lang="ru-RU" dirty="0"/>
              <a:t> и радиоканала в режиме горячего </a:t>
            </a:r>
            <a:r>
              <a:rPr lang="ru-RU" dirty="0" smtClean="0"/>
              <a:t>резерва.</a:t>
            </a:r>
            <a:endParaRPr lang="ru-RU" dirty="0"/>
          </a:p>
          <a:p>
            <a:pPr algn="just">
              <a:buFont typeface="Arial" charset="0"/>
              <a:buChar char="•"/>
              <a:defRPr/>
            </a:pPr>
            <a:r>
              <a:rPr lang="ru-RU" dirty="0" smtClean="0"/>
              <a:t>Управление </a:t>
            </a:r>
            <a:r>
              <a:rPr lang="ru-RU" dirty="0"/>
              <a:t>каналами связи из центра </a:t>
            </a:r>
            <a:r>
              <a:rPr lang="ru-RU" dirty="0" smtClean="0"/>
              <a:t>реагирования.</a:t>
            </a:r>
            <a:endParaRPr lang="ru-RU" dirty="0"/>
          </a:p>
          <a:p>
            <a:pPr algn="just">
              <a:buFont typeface="Arial" charset="0"/>
              <a:buChar char="•"/>
              <a:defRPr/>
            </a:pPr>
            <a:r>
              <a:rPr lang="ru-RU" dirty="0" smtClean="0"/>
              <a:t>Поддержка </a:t>
            </a:r>
            <a:r>
              <a:rPr lang="ru-RU" dirty="0"/>
              <a:t>протокола пакетного цифрового приема и передачи для  </a:t>
            </a:r>
            <a:r>
              <a:rPr lang="en-US" dirty="0"/>
              <a:t>GSM</a:t>
            </a:r>
            <a:r>
              <a:rPr lang="ru-RU" dirty="0"/>
              <a:t>/</a:t>
            </a:r>
            <a:r>
              <a:rPr lang="en-US" dirty="0"/>
              <a:t>GPRS</a:t>
            </a:r>
            <a:r>
              <a:rPr lang="ru-RU" dirty="0"/>
              <a:t> </a:t>
            </a:r>
            <a:r>
              <a:rPr lang="ru-RU" dirty="0" smtClean="0"/>
              <a:t>канала.</a:t>
            </a:r>
            <a:endParaRPr lang="ru-RU" dirty="0"/>
          </a:p>
          <a:p>
            <a:pPr algn="just">
              <a:buFont typeface="Arial" charset="0"/>
              <a:buChar char="•"/>
              <a:defRPr/>
            </a:pPr>
            <a:r>
              <a:rPr lang="ru-RU" dirty="0" smtClean="0"/>
              <a:t>Постоянный </a:t>
            </a:r>
            <a:r>
              <a:rPr lang="ru-RU" dirty="0"/>
              <a:t>контроль и синхронизация работы программных модулей,  выполняющих заданные </a:t>
            </a:r>
            <a:r>
              <a:rPr lang="ru-RU" dirty="0" smtClean="0"/>
              <a:t>функции.</a:t>
            </a:r>
            <a:endParaRPr lang="ru-RU" dirty="0"/>
          </a:p>
          <a:p>
            <a:pPr algn="just">
              <a:buFont typeface="Arial" charset="0"/>
              <a:buChar char="•"/>
              <a:defRPr/>
            </a:pPr>
            <a:r>
              <a:rPr lang="ru-RU" dirty="0" smtClean="0"/>
              <a:t>Поддержка </a:t>
            </a:r>
            <a:r>
              <a:rPr lang="ru-RU" dirty="0"/>
              <a:t>управления настроечными параметрами функционирования программного обеспечения   и сохранение их в энергонезависимой   памяти контроллера </a:t>
            </a:r>
            <a:r>
              <a:rPr lang="ru-RU" dirty="0" smtClean="0"/>
              <a:t>ПРК.</a:t>
            </a:r>
            <a:endParaRPr lang="ru-RU" dirty="0"/>
          </a:p>
          <a:p>
            <a:pPr algn="just">
              <a:buFont typeface="Arial" charset="0"/>
              <a:buChar char="•"/>
              <a:defRPr/>
            </a:pPr>
            <a:r>
              <a:rPr lang="ru-RU" dirty="0" smtClean="0"/>
              <a:t>Поддержка </a:t>
            </a:r>
            <a:r>
              <a:rPr lang="ru-RU" dirty="0"/>
              <a:t>протоколов </a:t>
            </a:r>
            <a:r>
              <a:rPr lang="en-US" dirty="0"/>
              <a:t>UDP</a:t>
            </a:r>
            <a:r>
              <a:rPr lang="ru-RU" dirty="0"/>
              <a:t>/</a:t>
            </a:r>
            <a:r>
              <a:rPr lang="en-US" dirty="0"/>
              <a:t>IP</a:t>
            </a:r>
            <a:r>
              <a:rPr lang="ru-RU" dirty="0"/>
              <a:t>, </a:t>
            </a:r>
            <a:r>
              <a:rPr lang="en-US" dirty="0"/>
              <a:t>IP</a:t>
            </a:r>
            <a:r>
              <a:rPr lang="ru-RU" dirty="0" smtClean="0"/>
              <a:t>-адресации.</a:t>
            </a:r>
            <a:endParaRPr lang="ru-RU" dirty="0"/>
          </a:p>
          <a:p>
            <a:pPr algn="just">
              <a:buFont typeface="Arial" charset="0"/>
              <a:buChar char="•"/>
              <a:defRPr/>
            </a:pPr>
            <a:r>
              <a:rPr lang="ru-RU" dirty="0" smtClean="0"/>
              <a:t>Диагностика </a:t>
            </a:r>
            <a:r>
              <a:rPr lang="ru-RU" dirty="0"/>
              <a:t>аппаратных средств.    </a:t>
            </a:r>
          </a:p>
        </p:txBody>
      </p:sp>
      <p:sp>
        <p:nvSpPr>
          <p:cNvPr id="4" name="Прямоугольник 7">
            <a:extLst>
              <a:ext uri="{FF2B5EF4-FFF2-40B4-BE49-F238E27FC236}">
                <a16:creationId xmlns="" xmlns:a16="http://schemas.microsoft.com/office/drawing/2014/main" id="{C1E335D4-18FD-4E2E-AA1A-AC11075F5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268717"/>
            <a:ext cx="70567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  <a:t>Функции встроенного программного обеспечения</a:t>
            </a: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07950" y="6537325"/>
            <a:ext cx="5146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800" i="1" dirty="0">
                <a:solidFill>
                  <a:srgbClr val="002060"/>
                </a:solidFill>
              </a:rPr>
              <a:t>ПРИБОРЫ   И   ТЕХНОЛОГИИ   ДЛЯ   ЯДЕРНЫХ   ИЗМЕРЕНИЙ   И   РАДИАЦИОННОГО   КОНТРОЛЯ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127875" y="6418263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www.atomtex.com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11">
            <a:extLst>
              <a:ext uri="{FF2B5EF4-FFF2-40B4-BE49-F238E27FC236}">
                <a16:creationId xmlns="" xmlns:a16="http://schemas.microsoft.com/office/drawing/2014/main" id="{978A905C-DFEC-43A0-9A1C-9B5B7FC82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Объект 10">
            <a:extLst>
              <a:ext uri="{FF2B5EF4-FFF2-40B4-BE49-F238E27FC236}">
                <a16:creationId xmlns="" xmlns:a16="http://schemas.microsoft.com/office/drawing/2014/main" id="{DAD06449-4107-418A-B585-70D2553E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513" y="6056313"/>
            <a:ext cx="7272337" cy="55562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1900" dirty="0"/>
              <a:t> </a:t>
            </a:r>
            <a:endParaRPr lang="ru-RU" altLang="ru-RU" sz="2000" dirty="0"/>
          </a:p>
        </p:txBody>
      </p:sp>
      <p:sp>
        <p:nvSpPr>
          <p:cNvPr id="7" name="Прямоугольник 7">
            <a:extLst>
              <a:ext uri="{FF2B5EF4-FFF2-40B4-BE49-F238E27FC236}">
                <a16:creationId xmlns="" xmlns:a16="http://schemas.microsoft.com/office/drawing/2014/main" id="{C536DCBF-65CE-4610-BA21-1E7286CF3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253999"/>
            <a:ext cx="66109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ru-RU" alt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  <a:t>Интерфейс программного обеспечения «АСКРО»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967B19C-6AAF-4A82-BF1E-7BC288CA6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5" y="1349457"/>
            <a:ext cx="8892480" cy="4816760"/>
          </a:xfrm>
          <a:prstGeom prst="rect">
            <a:avLst/>
          </a:prstGeom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07950" y="6537325"/>
            <a:ext cx="5146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800" i="1" dirty="0">
                <a:solidFill>
                  <a:srgbClr val="002060"/>
                </a:solidFill>
              </a:rPr>
              <a:t>ПРИБОРЫ   И   ТЕХНОЛОГИИ   ДЛЯ   ЯДЕРНЫХ   ИЗМЕРЕНИЙ   И   РАДИАЦИОННОГО   КОНТРОЛЯ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127875" y="6418263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www.atomtex.com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431800" y="908050"/>
            <a:ext cx="8280400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9pPr>
          </a:lstStyle>
          <a:p>
            <a:pPr eaLnBrk="1" hangingPunct="1">
              <a:buSzPct val="100000"/>
              <a:buFont typeface="Times New Roman" pitchFamily="18" charset="0"/>
              <a:buNone/>
            </a:pPr>
            <a:r>
              <a:rPr lang="ru-RU" altLang="ru-RU" sz="1400">
                <a:solidFill>
                  <a:srgbClr val="000000"/>
                </a:solidFill>
              </a:rPr>
              <a:t>Данные из пунктов АСКРО, принадлежащие Минприроды РБ.</a:t>
            </a:r>
          </a:p>
          <a:p>
            <a:pPr eaLnBrk="1" hangingPunct="1">
              <a:buSzPct val="100000"/>
              <a:buFont typeface="Times New Roman" pitchFamily="18" charset="0"/>
              <a:buNone/>
            </a:pPr>
            <a:r>
              <a:rPr lang="ru-RU" altLang="ru-RU" sz="1400" b="0">
                <a:solidFill>
                  <a:srgbClr val="000000"/>
                </a:solidFill>
              </a:rPr>
              <a:t>Вверху – данные мощности дозы от высокочувствительного БД БДКГ-211М (спектрометрический блок), внизу  - данные от аварийного БДКГ-22</a:t>
            </a:r>
          </a:p>
        </p:txBody>
      </p:sp>
      <p:pic>
        <p:nvPicPr>
          <p:cNvPr id="71684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68"/>
          <a:stretch>
            <a:fillRect/>
          </a:stretch>
        </p:blipFill>
        <p:spPr bwMode="auto">
          <a:xfrm>
            <a:off x="236538" y="1989138"/>
            <a:ext cx="86709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Рисунок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5"/>
          <a:stretch>
            <a:fillRect/>
          </a:stretch>
        </p:blipFill>
        <p:spPr bwMode="auto">
          <a:xfrm>
            <a:off x="236538" y="4460875"/>
            <a:ext cx="8729662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Прямоугольник 3"/>
          <p:cNvSpPr>
            <a:spLocks noChangeArrowheads="1"/>
          </p:cNvSpPr>
          <p:nvPr/>
        </p:nvSpPr>
        <p:spPr bwMode="auto">
          <a:xfrm>
            <a:off x="203200" y="1649413"/>
            <a:ext cx="3335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>
                <a:solidFill>
                  <a:schemeClr val="tx1"/>
                </a:solidFill>
              </a:rPr>
              <a:t>Лынтупы с 08/09/2019 по 09/09/2019</a:t>
            </a:r>
          </a:p>
        </p:txBody>
      </p:sp>
      <p:sp>
        <p:nvSpPr>
          <p:cNvPr id="7" name="Прямоугольник 7">
            <a:extLst>
              <a:ext uri="{FF2B5EF4-FFF2-40B4-BE49-F238E27FC236}">
                <a16:creationId xmlns="" xmlns:a16="http://schemas.microsoft.com/office/drawing/2014/main" id="{C536DCBF-65CE-4610-BA21-1E7286CF3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260362"/>
            <a:ext cx="28675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ru-RU" altLang="ru-RU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Мониторинг </a:t>
            </a:r>
            <a:r>
              <a:rPr lang="ru-RU" altLang="ru-RU" sz="2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БелАЭС</a:t>
            </a:r>
            <a:endParaRPr lang="ru-RU" altLang="ru-RU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152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431800" y="908050"/>
            <a:ext cx="8280400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pitchFamily="34" charset="0"/>
                <a:ea typeface="Noto Sans CJK SC Regular"/>
                <a:cs typeface="Noto Sans CJK SC Regular"/>
              </a:defRPr>
            </a:lvl9pPr>
          </a:lstStyle>
          <a:p>
            <a:pPr eaLnBrk="1" hangingPunct="1">
              <a:buSzPct val="100000"/>
              <a:buFont typeface="Times New Roman" pitchFamily="18" charset="0"/>
              <a:buNone/>
            </a:pPr>
            <a:r>
              <a:rPr lang="ru-RU" altLang="ru-RU" sz="1400">
                <a:solidFill>
                  <a:srgbClr val="000000"/>
                </a:solidFill>
              </a:rPr>
              <a:t>Данные из пунктов АСКРО, принадлежащие Минприроды РБ.</a:t>
            </a:r>
          </a:p>
          <a:p>
            <a:pPr eaLnBrk="1" hangingPunct="1">
              <a:buSzPct val="100000"/>
              <a:buFont typeface="Times New Roman" pitchFamily="18" charset="0"/>
              <a:buNone/>
            </a:pPr>
            <a:r>
              <a:rPr lang="ru-RU" altLang="ru-RU" sz="1400" b="0">
                <a:solidFill>
                  <a:srgbClr val="000000"/>
                </a:solidFill>
              </a:rPr>
              <a:t>Вверху – данные мощности дозы от высокочувствительного БД БДКГ-211М (спектрометрический блок), внизу  - данные от аварийного БДКГ-22</a:t>
            </a:r>
          </a:p>
        </p:txBody>
      </p:sp>
      <p:sp>
        <p:nvSpPr>
          <p:cNvPr id="75780" name="Прямоугольник 3"/>
          <p:cNvSpPr>
            <a:spLocks noChangeArrowheads="1"/>
          </p:cNvSpPr>
          <p:nvPr/>
        </p:nvSpPr>
        <p:spPr bwMode="auto">
          <a:xfrm>
            <a:off x="203200" y="1649413"/>
            <a:ext cx="3335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>
                <a:solidFill>
                  <a:schemeClr val="tx1"/>
                </a:solidFill>
              </a:rPr>
              <a:t>Гервяты с 08/09/2019 по 10/09/2019</a:t>
            </a:r>
          </a:p>
        </p:txBody>
      </p:sp>
      <p:pic>
        <p:nvPicPr>
          <p:cNvPr id="75781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7"/>
          <a:stretch>
            <a:fillRect/>
          </a:stretch>
        </p:blipFill>
        <p:spPr bwMode="auto">
          <a:xfrm>
            <a:off x="203200" y="2016125"/>
            <a:ext cx="86169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Рисунок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9"/>
          <a:stretch>
            <a:fillRect/>
          </a:stretch>
        </p:blipFill>
        <p:spPr bwMode="auto">
          <a:xfrm>
            <a:off x="203200" y="4424363"/>
            <a:ext cx="8632825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7">
            <a:extLst>
              <a:ext uri="{FF2B5EF4-FFF2-40B4-BE49-F238E27FC236}">
                <a16:creationId xmlns="" xmlns:a16="http://schemas.microsoft.com/office/drawing/2014/main" id="{C536DCBF-65CE-4610-BA21-1E7286CF3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260362"/>
            <a:ext cx="28675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ru-RU" altLang="ru-RU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Мониторинг </a:t>
            </a:r>
            <a:r>
              <a:rPr lang="ru-RU" altLang="ru-RU" sz="2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БелАЭС</a:t>
            </a:r>
            <a:endParaRPr lang="ru-RU" altLang="ru-RU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763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1">
            <a:extLst>
              <a:ext uri="{FF2B5EF4-FFF2-40B4-BE49-F238E27FC236}">
                <a16:creationId xmlns="" xmlns:a16="http://schemas.microsoft.com/office/drawing/2014/main" id="{CA143776-0668-405C-ADB6-E4073983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72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726" y="1340768"/>
            <a:ext cx="820573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Дальнейшее развитие тема получила в рамках проекта по созданию АСКРО Полесского Государственного радиационно-экологического </a:t>
            </a:r>
            <a:r>
              <a:rPr lang="ru-RU" sz="2400" dirty="0" smtClean="0"/>
              <a:t>заповедника (ПГРЭЗ).</a:t>
            </a:r>
            <a:endParaRPr lang="ru-RU" sz="2400" dirty="0" smtClean="0"/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ru-RU" sz="2400" dirty="0" smtClean="0"/>
              <a:t>Задачи, возлагаемые на АСКРО:</a:t>
            </a:r>
          </a:p>
          <a:p>
            <a:pPr marL="285750" indent="-285750" algn="just">
              <a:buFont typeface="Symbol" pitchFamily="18" charset="2"/>
              <a:buChar char="-"/>
            </a:pPr>
            <a:r>
              <a:rPr lang="ru-RU" sz="2400" dirty="0" smtClean="0"/>
              <a:t>радиационный мониторинг обстановки в 52-х точках территории в радиусе 30 км от Чернобыльской АЭС с использованием 52-х дозиметрических </a:t>
            </a:r>
            <a:r>
              <a:rPr lang="en-US" sz="2400" dirty="0" smtClean="0"/>
              <a:t>(</a:t>
            </a:r>
            <a:r>
              <a:rPr lang="ru-RU" sz="2400" dirty="0" smtClean="0"/>
              <a:t>БДКГ-224</a:t>
            </a:r>
            <a:r>
              <a:rPr lang="en-US" sz="2400" dirty="0" smtClean="0"/>
              <a:t>) </a:t>
            </a:r>
            <a:r>
              <a:rPr lang="ru-RU" sz="2400" dirty="0" smtClean="0"/>
              <a:t>и 7-и спектрометрических (БДКГ-211М) блоков детектирования;</a:t>
            </a:r>
          </a:p>
          <a:p>
            <a:pPr marL="285750" indent="-285750" algn="just">
              <a:buFont typeface="Symbol" pitchFamily="18" charset="2"/>
              <a:buChar char="-"/>
            </a:pPr>
            <a:r>
              <a:rPr lang="ru-RU" sz="2400" dirty="0"/>
              <a:t>в</a:t>
            </a:r>
            <a:r>
              <a:rPr lang="ru-RU" sz="2400" dirty="0" smtClean="0"/>
              <a:t>идеонаблюдение;</a:t>
            </a:r>
          </a:p>
          <a:p>
            <a:pPr marL="285750" indent="-285750" algn="just">
              <a:buFont typeface="Symbol" pitchFamily="18" charset="2"/>
              <a:buChar char="-"/>
            </a:pPr>
            <a:r>
              <a:rPr lang="ru-RU" sz="2400" dirty="0" smtClean="0"/>
              <a:t>ИК-наблюдение (пожары).</a:t>
            </a:r>
            <a:endParaRPr lang="ru-RU" sz="2400" dirty="0"/>
          </a:p>
        </p:txBody>
      </p:sp>
      <p:sp>
        <p:nvSpPr>
          <p:cNvPr id="4" name="Прямоугольник 7">
            <a:extLst>
              <a:ext uri="{FF2B5EF4-FFF2-40B4-BE49-F238E27FC236}">
                <a16:creationId xmlns="" xmlns:a16="http://schemas.microsoft.com/office/drawing/2014/main" id="{C536DCBF-65CE-4610-BA21-1E7286CF3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239285"/>
            <a:ext cx="1909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ru-RU" altLang="ru-RU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АСКРО ПГРЭЗ</a:t>
            </a:r>
            <a:endParaRPr lang="ru-RU" altLang="ru-RU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07950" y="6537325"/>
            <a:ext cx="5146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800" i="1" dirty="0">
                <a:solidFill>
                  <a:srgbClr val="002060"/>
                </a:solidFill>
              </a:rPr>
              <a:t>ПРИБОРЫ   И   ТЕХНОЛОГИИ   ДЛЯ   ЯДЕРНЫХ   ИЗМЕРЕНИЙ   И   РАДИАЦИОННОГО   КОНТРОЛЯ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127875" y="6418263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www.atomtex.com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07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11">
            <a:extLst>
              <a:ext uri="{FF2B5EF4-FFF2-40B4-BE49-F238E27FC236}">
                <a16:creationId xmlns="" xmlns:a16="http://schemas.microsoft.com/office/drawing/2014/main" id="{03C21701-F1B6-4A8F-9181-0EB6D888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45CB2321-F6E4-4183-A5E4-1059C968F7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9104586"/>
              </p:ext>
            </p:extLst>
          </p:nvPr>
        </p:nvGraphicFramePr>
        <p:xfrm>
          <a:off x="251172" y="1278253"/>
          <a:ext cx="8641655" cy="5335620"/>
        </p:xfrm>
        <a:graphic>
          <a:graphicData uri="http://schemas.openxmlformats.org/drawingml/2006/table">
            <a:tbl>
              <a:tblPr/>
              <a:tblGrid>
                <a:gridCol w="3096964">
                  <a:extLst>
                    <a:ext uri="{9D8B030D-6E8A-4147-A177-3AD203B41FA5}">
                      <a16:colId xmlns="" xmlns:a16="http://schemas.microsoft.com/office/drawing/2014/main" val="470780188"/>
                    </a:ext>
                  </a:extLst>
                </a:gridCol>
                <a:gridCol w="3096963">
                  <a:extLst>
                    <a:ext uri="{9D8B030D-6E8A-4147-A177-3AD203B41FA5}">
                      <a16:colId xmlns="" xmlns:a16="http://schemas.microsoft.com/office/drawing/2014/main" val="3909138353"/>
                    </a:ext>
                  </a:extLst>
                </a:gridCol>
                <a:gridCol w="2447728">
                  <a:extLst>
                    <a:ext uri="{9D8B030D-6E8A-4147-A177-3AD203B41FA5}">
                      <a16:colId xmlns="" xmlns:a16="http://schemas.microsoft.com/office/drawing/2014/main" val="2404424512"/>
                    </a:ext>
                  </a:extLst>
                </a:gridCol>
              </a:tblGrid>
              <a:tr h="441026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Блок детектирования</a:t>
                      </a:r>
                      <a:endParaRPr kumimoji="0" lang="ru-RU" altLang="nl-N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БДКГ-224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БДКГ-211М</a:t>
                      </a:r>
                      <a:endParaRPr kumimoji="0" lang="ru-RU" altLang="nl-N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1067915"/>
                  </a:ext>
                </a:extLst>
              </a:tr>
              <a:tr h="671739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Детектор</a:t>
                      </a:r>
                      <a:endParaRPr kumimoji="0" lang="ru-RU" altLang="nl-NL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/>
                        <a:t>Сцинтилляционная пластмасса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dirty="0" smtClean="0"/>
                        <a:t>Ø50</a:t>
                      </a:r>
                      <a:r>
                        <a:rPr lang="ru-RU" sz="1400" dirty="0" smtClean="0"/>
                        <a:t>×40 </a:t>
                      </a:r>
                      <a:r>
                        <a:rPr lang="ru-RU" sz="1400" dirty="0"/>
                        <a:t>мм 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Сцинтилляционный </a:t>
                      </a:r>
                      <a:r>
                        <a:rPr kumimoji="0" lang="en-US" altLang="nl-NL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NaI</a:t>
                      </a:r>
                      <a:r>
                        <a:rPr kumimoji="0" lang="ru-RU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kumimoji="0" lang="en-US" altLang="nl-NL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kumimoji="0" lang="ru-RU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r>
                        <a:rPr kumimoji="0" lang="en-US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Ø63×63 </a:t>
                      </a:r>
                      <a:r>
                        <a:rPr kumimoji="0" lang="ru-RU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мм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3400254"/>
                  </a:ext>
                </a:extLst>
              </a:tr>
              <a:tr h="227575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Диапазон энергий</a:t>
                      </a:r>
                      <a:endParaRPr kumimoji="0" lang="ru-RU" altLang="nl-NL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/>
                        <a:t>30 кэВ – 10 МэВ 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кэВ </a:t>
                      </a:r>
                      <a:r>
                        <a:rPr kumimoji="0" lang="en-GB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</a:t>
                      </a:r>
                      <a:r>
                        <a:rPr kumimoji="0" lang="ru-RU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ru-RU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МэВ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4929812"/>
                  </a:ext>
                </a:extLst>
              </a:tr>
              <a:tr h="422192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Диапазон измерения мощности </a:t>
                      </a:r>
                      <a:r>
                        <a:rPr kumimoji="0" lang="ru-RU" altLang="nl-NL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амбиентного</a:t>
                      </a:r>
                      <a:r>
                        <a:rPr kumimoji="0" lang="ru-RU" altLang="nl-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эквивалента </a:t>
                      </a:r>
                      <a:r>
                        <a:rPr kumimoji="0" lang="ru-RU" altLang="nl-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дозы (МД)</a:t>
                      </a:r>
                      <a:endParaRPr kumimoji="0" lang="ru-RU" altLang="nl-N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/>
                        <a:t>40 </a:t>
                      </a:r>
                      <a:r>
                        <a:rPr lang="ru-RU" sz="1400" dirty="0" err="1"/>
                        <a:t>нЗв</a:t>
                      </a:r>
                      <a:r>
                        <a:rPr lang="ru-RU" sz="1400" dirty="0"/>
                        <a:t>/ч – 1 Зв/ч 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kumimoji="0" lang="en-GB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  <a:r>
                        <a:rPr kumimoji="0" lang="en-GB" altLang="nl-NL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нЗв</a:t>
                      </a:r>
                      <a:r>
                        <a:rPr kumimoji="0" lang="en-GB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/ч – </a:t>
                      </a:r>
                      <a:r>
                        <a:rPr kumimoji="0" lang="en-GB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kumimoji="0" lang="ru-RU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kumimoji="0" lang="en-GB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  <a:r>
                        <a:rPr kumimoji="0" lang="en-GB" altLang="nl-NL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мкЗв</a:t>
                      </a:r>
                      <a:r>
                        <a:rPr kumimoji="0" lang="en-GB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/ч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73835725"/>
                  </a:ext>
                </a:extLst>
              </a:tr>
              <a:tr h="422192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Предел основной относительной погрешности измерения МД</a:t>
                      </a:r>
                      <a:endParaRPr kumimoji="0" lang="ru-RU" altLang="nl-NL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±15%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±20%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47937884"/>
                  </a:ext>
                </a:extLst>
              </a:tr>
              <a:tr h="632816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Энергетическая зависимость чувствительности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относительно энергии 662 кэВ</a:t>
                      </a:r>
                      <a:endParaRPr kumimoji="0" lang="ru-RU" altLang="nl-NL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/>
                        <a:t>±25% (30 кэВ </a:t>
                      </a:r>
                      <a:r>
                        <a:rPr kumimoji="0" lang="en-GB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/>
                        <a:t>3 МэВ) </a:t>
                      </a:r>
                      <a:endParaRPr lang="ru-RU" sz="1400" dirty="0" smtClean="0"/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±</a:t>
                      </a:r>
                      <a:r>
                        <a:rPr lang="ru-RU" sz="1400" dirty="0"/>
                        <a:t>40% (</a:t>
                      </a:r>
                      <a:r>
                        <a:rPr lang="ru-RU" sz="1400" dirty="0" smtClean="0"/>
                        <a:t>3 МэВ </a:t>
                      </a:r>
                      <a:r>
                        <a:rPr kumimoji="0" lang="en-GB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/>
                        <a:t>10 МэВ) 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±20%</a:t>
                      </a:r>
                      <a:r>
                        <a:rPr kumimoji="0" lang="ru-RU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ru-RU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</a:t>
                      </a:r>
                      <a:r>
                        <a:rPr kumimoji="0" lang="en-GB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  <a:r>
                        <a:rPr kumimoji="0" lang="en-GB" altLang="nl-NL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кэВ</a:t>
                      </a:r>
                      <a:r>
                        <a:rPr kumimoji="0" lang="en-GB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3 </a:t>
                      </a:r>
                      <a:r>
                        <a:rPr kumimoji="0" lang="en-GB" altLang="nl-NL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МэВ</a:t>
                      </a:r>
                      <a:r>
                        <a:rPr kumimoji="0" lang="ru-RU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0481715"/>
                  </a:ext>
                </a:extLst>
              </a:tr>
              <a:tr h="445733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Чувствительность к гамма-излучению </a:t>
                      </a:r>
                      <a:r>
                        <a:rPr kumimoji="0" lang="ru-RU" altLang="nl-NL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137</a:t>
                      </a:r>
                      <a:r>
                        <a:rPr kumimoji="0" lang="en-GB" altLang="nl-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Cs</a:t>
                      </a:r>
                      <a:endParaRPr kumimoji="0" lang="ru-RU" altLang="nl-N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530</a:t>
                      </a:r>
                      <a:r>
                        <a:rPr kumimoji="0" lang="en-US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имп·c</a:t>
                      </a:r>
                      <a:r>
                        <a:rPr kumimoji="0" lang="en-GB" altLang="nl-NL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kumimoji="0" lang="en-GB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/мкЗв·ч</a:t>
                      </a:r>
                      <a:r>
                        <a:rPr kumimoji="0" lang="en-GB" altLang="nl-NL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2450имп·c</a:t>
                      </a:r>
                      <a:r>
                        <a:rPr kumimoji="0" lang="en-GB" altLang="nl-NL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kumimoji="0" lang="en-GB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/мкЗв·ч</a:t>
                      </a:r>
                      <a:r>
                        <a:rPr kumimoji="0" lang="en-GB" altLang="nl-NL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31888"/>
                  </a:ext>
                </a:extLst>
              </a:tr>
              <a:tr h="422192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nl-NL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Степень защиты</a:t>
                      </a:r>
                      <a:endParaRPr kumimoji="0" lang="ru-RU" altLang="nl-NL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IP6</a:t>
                      </a:r>
                      <a:r>
                        <a:rPr kumimoji="0" lang="ru-RU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IP68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7440739"/>
                  </a:ext>
                </a:extLst>
              </a:tr>
              <a:tr h="295063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nl-NL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Интерфейс</a:t>
                      </a:r>
                      <a:endParaRPr kumimoji="0" lang="ru-RU" altLang="nl-NL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RS422/RS485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 / RS232 / RS485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1911053"/>
                  </a:ext>
                </a:extLst>
              </a:tr>
              <a:tr h="422192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nl-NL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Диапазон рабочих температур</a:t>
                      </a:r>
                      <a:endParaRPr kumimoji="0" lang="ru-RU" altLang="nl-NL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-50...+55°С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-35...+55°С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3741715"/>
                  </a:ext>
                </a:extLst>
              </a:tr>
              <a:tr h="494388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Относительная влажность воздуха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(≤35°С без конденсации влаги)</a:t>
                      </a:r>
                      <a:endParaRPr kumimoji="0" lang="ru-RU" altLang="nl-NL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≤98%</a:t>
                      </a:r>
                      <a:endParaRPr kumimoji="0" lang="ru-RU" altLang="nl-NL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≤98%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10344260"/>
                  </a:ext>
                </a:extLst>
              </a:tr>
              <a:tr h="422192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Габаритные размеры, масса</a:t>
                      </a:r>
                      <a:endParaRPr kumimoji="0" lang="ru-RU" altLang="nl-NL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Ø60</a:t>
                      </a:r>
                      <a:r>
                        <a:rPr kumimoji="0" lang="ru-RU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×250 </a:t>
                      </a:r>
                      <a:r>
                        <a:rPr kumimoji="0" lang="ru-RU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мм, 0,6 кг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indent="15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nl-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Ø90×350 мм</a:t>
                      </a:r>
                      <a:r>
                        <a:rPr kumimoji="0" lang="ru-RU" alt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2 кг</a:t>
                      </a:r>
                      <a:endParaRPr kumimoji="0" lang="ru-RU" altLang="nl-N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7161710"/>
                  </a:ext>
                </a:extLst>
              </a:tr>
            </a:tbl>
          </a:graphicData>
        </a:graphic>
      </p:graphicFrame>
      <p:sp>
        <p:nvSpPr>
          <p:cNvPr id="9274" name="Rectangle 5">
            <a:extLst>
              <a:ext uri="{FF2B5EF4-FFF2-40B4-BE49-F238E27FC236}">
                <a16:creationId xmlns="" xmlns:a16="http://schemas.microsoft.com/office/drawing/2014/main" id="{79485DB5-BD30-4A37-B2A8-6B2231C6E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214482"/>
            <a:ext cx="68407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4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Измерительные каналы (ПГРЭЗ)</a:t>
            </a:r>
            <a:endParaRPr lang="ru-RU" altLang="ru-RU" sz="2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9485DB5-BD30-4A37-B2A8-6B2231C6E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1973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Основные технические характеристики блоков </a:t>
            </a:r>
            <a:r>
              <a:rPr lang="ru-RU" altLang="ru-RU" sz="20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детектирования </a:t>
            </a:r>
            <a:r>
              <a:rPr lang="ru-RU" altLang="ru-RU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ПРК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1">
            <a:extLst>
              <a:ext uri="{FF2B5EF4-FFF2-40B4-BE49-F238E27FC236}">
                <a16:creationId xmlns="" xmlns:a16="http://schemas.microsoft.com/office/drawing/2014/main" id="{CA143776-0668-405C-ADB6-E4073983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14866" t="4524" r="14286" b="9048"/>
          <a:stretch/>
        </p:blipFill>
        <p:spPr bwMode="auto">
          <a:xfrm>
            <a:off x="141093" y="836712"/>
            <a:ext cx="4352800" cy="29460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16473" t="4762" r="16027" b="9047"/>
          <a:stretch/>
        </p:blipFill>
        <p:spPr bwMode="auto">
          <a:xfrm>
            <a:off x="4632498" y="836712"/>
            <a:ext cx="4385225" cy="2952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15479" t="4177" r="15142" b="9828"/>
          <a:stretch/>
        </p:blipFill>
        <p:spPr bwMode="auto">
          <a:xfrm>
            <a:off x="4635673" y="3852482"/>
            <a:ext cx="4382050" cy="28792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/>
          <a:srcRect l="17812" t="6191" r="17903" b="9286"/>
          <a:stretch/>
        </p:blipFill>
        <p:spPr bwMode="auto">
          <a:xfrm>
            <a:off x="141092" y="3862581"/>
            <a:ext cx="4352801" cy="28792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79485DB5-BD30-4A37-B2A8-6B2231C6E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3230" y="214483"/>
            <a:ext cx="68407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4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Фрагменты размещения в </a:t>
            </a:r>
            <a:r>
              <a:rPr lang="ru-RU" altLang="ru-RU" sz="24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ПГРЭЗ</a:t>
            </a:r>
            <a:endParaRPr lang="ru-RU" altLang="ru-RU" sz="2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72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1">
            <a:extLst>
              <a:ext uri="{FF2B5EF4-FFF2-40B4-BE49-F238E27FC236}">
                <a16:creationId xmlns="" xmlns:a16="http://schemas.microsoft.com/office/drawing/2014/main" id="{CA143776-0668-405C-ADB6-E4073983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2060848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В настоящее время завершается монтаж системы и пуско-наладочные работы. 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dirty="0" smtClean="0"/>
              <a:t>Ввод в эксплуатацию состоится в конце 2019 г.</a:t>
            </a:r>
            <a:endParaRPr lang="ru-RU" sz="2800" dirty="0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9485DB5-BD30-4A37-B2A8-6B2231C6E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214482"/>
            <a:ext cx="67687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4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ПГРЭЗ</a:t>
            </a:r>
            <a:endParaRPr lang="ru-RU" altLang="ru-RU" sz="2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07950" y="6537325"/>
            <a:ext cx="5146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800" i="1" dirty="0">
                <a:solidFill>
                  <a:srgbClr val="002060"/>
                </a:solidFill>
              </a:rPr>
              <a:t>ПРИБОРЫ   И   ТЕХНОЛОГИИ   ДЛЯ   ЯДЕРНЫХ   ИЗМЕРЕНИЙ   И   РАДИАЦИОННОГО   КОНТРОЛЯ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127875" y="6418263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www.atomtex.com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729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AA4BA00-C398-4763-B7C0-3BE5DE3BD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4D24CCC-974B-49B1-ACC6-22293CDA4100}"/>
              </a:ext>
            </a:extLst>
          </p:cNvPr>
          <p:cNvSpPr/>
          <p:nvPr/>
        </p:nvSpPr>
        <p:spPr>
          <a:xfrm>
            <a:off x="323528" y="980728"/>
            <a:ext cx="849694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200" dirty="0"/>
              <a:t>Современные требования к мониторингу состояния окружающей среды требуют от </a:t>
            </a:r>
            <a:r>
              <a:rPr lang="ru-RU" sz="2200" dirty="0" smtClean="0"/>
              <a:t>постов </a:t>
            </a:r>
            <a:r>
              <a:rPr lang="ru-RU" sz="2200" dirty="0"/>
              <a:t>радиационного контроля не только информацию об уровне радиационного фона, но и информацию о конкретных радионуклидах, присутствующих в окружающей среде вокруг радиационно-опасного объекта. </a:t>
            </a:r>
            <a:endParaRPr lang="ru-RU" sz="2200" dirty="0" smtClean="0"/>
          </a:p>
          <a:p>
            <a:pPr algn="just">
              <a:spcAft>
                <a:spcPts val="800"/>
              </a:spcAft>
            </a:pPr>
            <a:r>
              <a:rPr lang="ru-RU" sz="2200" dirty="0" smtClean="0"/>
              <a:t>Для </a:t>
            </a:r>
            <a:r>
              <a:rPr lang="ru-RU" sz="2200" dirty="0"/>
              <a:t>решения поставленной </a:t>
            </a:r>
            <a:r>
              <a:rPr lang="ru-RU" sz="2200" dirty="0" smtClean="0"/>
              <a:t>задачи был </a:t>
            </a:r>
            <a:r>
              <a:rPr lang="ru-RU" sz="2200" dirty="0"/>
              <a:t>разработан </a:t>
            </a:r>
            <a:r>
              <a:rPr lang="ru-RU" sz="2200" dirty="0" smtClean="0"/>
              <a:t>пост </a:t>
            </a:r>
            <a:r>
              <a:rPr lang="ru-RU" sz="2200" dirty="0"/>
              <a:t>радиационного контроля ПРК-АТ2341.</a:t>
            </a:r>
          </a:p>
          <a:p>
            <a:pPr algn="just">
              <a:spcAft>
                <a:spcPts val="800"/>
              </a:spcAft>
            </a:pPr>
            <a:r>
              <a:rPr lang="ru-RU" sz="2200" dirty="0"/>
              <a:t>ПРК-АТ2341 обеспечивает непрерывный автоматизированный контроль радиационной и метеорологической обстановки, а также передачу </a:t>
            </a:r>
            <a:r>
              <a:rPr lang="ru-RU" sz="2200" dirty="0" smtClean="0"/>
              <a:t>информации </a:t>
            </a:r>
            <a:r>
              <a:rPr lang="ru-RU" sz="2200" dirty="0"/>
              <a:t>о направлении распространения аварийного выброса и его характеристиках.</a:t>
            </a:r>
          </a:p>
          <a:p>
            <a:pPr algn="just"/>
            <a:r>
              <a:rPr lang="ru-RU" sz="2200" dirty="0"/>
              <a:t>На основе данных, полученных с </a:t>
            </a:r>
            <a:r>
              <a:rPr lang="ru-RU" sz="2200" dirty="0" smtClean="0"/>
              <a:t>поста </a:t>
            </a:r>
            <a:r>
              <a:rPr lang="ru-RU" sz="2200" dirty="0"/>
              <a:t>радиационного </a:t>
            </a:r>
            <a:r>
              <a:rPr lang="ru-RU" sz="2200" dirty="0" smtClean="0"/>
              <a:t>контроля </a:t>
            </a:r>
            <a:r>
              <a:rPr lang="ru-RU" sz="2200" dirty="0" smtClean="0"/>
              <a:t>(далее ПРК</a:t>
            </a:r>
            <a:r>
              <a:rPr lang="ru-RU" sz="2200" dirty="0" smtClean="0"/>
              <a:t>), </a:t>
            </a:r>
            <a:r>
              <a:rPr lang="ru-RU" sz="2200" dirty="0"/>
              <a:t>можно провести точные прогнозные расчеты распространения выброса в атмосфере.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1760" y="245796"/>
            <a:ext cx="66611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Постановка задачи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07950" y="6537325"/>
            <a:ext cx="5146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800" i="1" dirty="0">
                <a:solidFill>
                  <a:srgbClr val="002060"/>
                </a:solidFill>
              </a:rPr>
              <a:t>ПРИБОРЫ   И   ТЕХНОЛОГИИ   ДЛЯ   ЯДЕРНЫХ   ИЗМЕРЕНИЙ   И   РАДИАЦИОННОГО   КОНТРОЛЯ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127875" y="6418263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www.atomtex.com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492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1">
            <a:extLst>
              <a:ext uri="{FF2B5EF4-FFF2-40B4-BE49-F238E27FC236}">
                <a16:creationId xmlns="" xmlns:a16="http://schemas.microsoft.com/office/drawing/2014/main" id="{CA143776-0668-405C-ADB6-E4073983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523" y="970618"/>
            <a:ext cx="876195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/>
              <a:t>Ближайшие планы:</a:t>
            </a:r>
          </a:p>
          <a:p>
            <a:pPr algn="just"/>
            <a:endParaRPr lang="ru-RU" sz="1600" dirty="0" smtClean="0"/>
          </a:p>
          <a:p>
            <a:pPr marL="457200" indent="-457200" algn="just">
              <a:buAutoNum type="arabicPeriod"/>
            </a:pPr>
            <a:r>
              <a:rPr lang="ru-RU" sz="2200" dirty="0" smtClean="0"/>
              <a:t>К концу 2019 г.</a:t>
            </a:r>
            <a:r>
              <a:rPr lang="en-US" sz="2200" dirty="0" smtClean="0"/>
              <a:t> </a:t>
            </a:r>
            <a:r>
              <a:rPr lang="ru-RU" sz="2200" dirty="0" smtClean="0"/>
              <a:t>ожидается завершение разработки спектрометрического блока детектирования на основе сцинтилляционного детектора </a:t>
            </a:r>
            <a:r>
              <a:rPr lang="en-US" sz="2200" dirty="0" smtClean="0"/>
              <a:t>SrI</a:t>
            </a:r>
            <a:r>
              <a:rPr lang="en-US" sz="2200" baseline="-25000" dirty="0" smtClean="0"/>
              <a:t>2</a:t>
            </a:r>
            <a:r>
              <a:rPr lang="ru-RU" sz="2200" dirty="0" smtClean="0"/>
              <a:t>(</a:t>
            </a:r>
            <a:r>
              <a:rPr lang="en-US" sz="2200" dirty="0" err="1" smtClean="0"/>
              <a:t>Eu</a:t>
            </a:r>
            <a:r>
              <a:rPr lang="ru-RU" sz="2200" dirty="0" smtClean="0"/>
              <a:t>) размерами </a:t>
            </a:r>
            <a:r>
              <a:rPr lang="en-US" sz="2200" dirty="0" smtClean="0"/>
              <a:t>Ø</a:t>
            </a:r>
            <a:r>
              <a:rPr lang="ru-RU" sz="2200" dirty="0" smtClean="0"/>
              <a:t> 40×40 мм с разрешением по энергии не более 3,5 % для обеспечения возросших требований к качеству идентификации </a:t>
            </a:r>
            <a:r>
              <a:rPr lang="ru-RU" sz="2200" dirty="0" err="1" smtClean="0"/>
              <a:t>радионуклидного</a:t>
            </a:r>
            <a:r>
              <a:rPr lang="ru-RU" sz="2200" dirty="0" smtClean="0"/>
              <a:t> состава. Данный блок детектирования также будет использован в составе ПРК (вариант исполнения). При этом будет обеспечено полное соответствие требованиям в АСКРО согласно СТО 1.1.1.01.001.0875-2017.</a:t>
            </a:r>
          </a:p>
          <a:p>
            <a:pPr marL="457200" indent="-457200" algn="just">
              <a:buAutoNum type="arabicPeriod"/>
            </a:pPr>
            <a:endParaRPr lang="ru-RU" sz="1000" dirty="0" smtClean="0"/>
          </a:p>
          <a:p>
            <a:pPr marL="457200" indent="-457200" algn="just">
              <a:buAutoNum type="arabicPeriod"/>
            </a:pPr>
            <a:r>
              <a:rPr lang="ru-RU" sz="2200" dirty="0" smtClean="0"/>
              <a:t>Завершается разработка по математическому моделированию (Монте-Карло) значений объемной активности радиоактивных благородных газов, определяемых на основе измеренных аппаратурных спектров (для спектрометрических БД).</a:t>
            </a:r>
            <a:endParaRPr lang="ru-RU" sz="2200" dirty="0"/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107950" y="6537325"/>
            <a:ext cx="5146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800" i="1" dirty="0">
                <a:solidFill>
                  <a:srgbClr val="002060"/>
                </a:solidFill>
              </a:rPr>
              <a:t>ПРИБОРЫ   И   ТЕХНОЛОГИИ   ДЛЯ   ЯДЕРНЫХ   ИЗМЕРЕНИЙ   И   РАДИАЦИОННОГО   КОНТРОЛЯ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127875" y="6418263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www.atomtex.com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18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1">
            <a:extLst>
              <a:ext uri="{FF2B5EF4-FFF2-40B4-BE49-F238E27FC236}">
                <a16:creationId xmlns="" xmlns:a16="http://schemas.microsoft.com/office/drawing/2014/main" id="{CA143776-0668-405C-ADB6-E4073983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523" y="970618"/>
            <a:ext cx="8761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200" dirty="0"/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107950" y="6537325"/>
            <a:ext cx="5146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800" i="1" dirty="0">
                <a:solidFill>
                  <a:srgbClr val="002060"/>
                </a:solidFill>
              </a:rPr>
              <a:t>ПРИБОРЫ   И   ТЕХНОЛОГИИ   ДЛЯ   ЯДЕРНЫХ   ИЗМЕРЕНИЙ   И   РАДИАЦИОННОГО   КОНТРОЛЯ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127875" y="6418263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www.atomtex.com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3837" y="1124744"/>
            <a:ext cx="84969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ЛИТЕРАТУРА</a:t>
            </a:r>
          </a:p>
          <a:p>
            <a:pPr algn="just"/>
            <a:endParaRPr lang="ru-RU" dirty="0" smtClean="0"/>
          </a:p>
          <a:p>
            <a:pPr marL="457200" lvl="0" indent="-457200" algn="just">
              <a:buFont typeface="+mj-lt"/>
              <a:buAutoNum type="arabicPeriod"/>
            </a:pPr>
            <a:r>
              <a:rPr lang="ru-RU" dirty="0" smtClean="0"/>
              <a:t>Новик, </a:t>
            </a:r>
            <a:r>
              <a:rPr lang="ru-RU" dirty="0"/>
              <a:t>А. Н. Автоматизированная система контроля радиационной обстановки в зоне влияния Белорусской </a:t>
            </a:r>
            <a:r>
              <a:rPr lang="ru-RU" dirty="0" smtClean="0"/>
              <a:t>АЭС / А</a:t>
            </a:r>
            <a:r>
              <a:rPr lang="ru-RU" dirty="0"/>
              <a:t>. Н. Новик, И. В. Белый, Е. В. Быстров, В. А. Кожемякин, П. В. </a:t>
            </a:r>
            <a:r>
              <a:rPr lang="ru-RU" dirty="0" err="1" smtClean="0"/>
              <a:t>Кучинский</a:t>
            </a:r>
            <a:r>
              <a:rPr lang="ru-RU" dirty="0" smtClean="0"/>
              <a:t> // 6-ая </a:t>
            </a:r>
            <a:r>
              <a:rPr lang="ru-RU" dirty="0"/>
              <a:t>Международная конференция «Ядерные технологии ХХ</a:t>
            </a:r>
            <a:r>
              <a:rPr lang="en-US" dirty="0"/>
              <a:t>I</a:t>
            </a:r>
            <a:r>
              <a:rPr lang="ru-RU" dirty="0"/>
              <a:t> века</a:t>
            </a:r>
            <a:r>
              <a:rPr lang="ru-RU" dirty="0" smtClean="0"/>
              <a:t>» : сборник </a:t>
            </a:r>
            <a:r>
              <a:rPr lang="ru-RU" dirty="0"/>
              <a:t>докладов НАН Беларуси, Минск, октябрь 2016</a:t>
            </a:r>
            <a:r>
              <a:rPr lang="ru-RU" dirty="0" smtClean="0"/>
              <a:t>. – С.36</a:t>
            </a:r>
            <a:r>
              <a:rPr lang="ru-RU" dirty="0"/>
              <a:t> – </a:t>
            </a:r>
            <a:r>
              <a:rPr lang="ru-RU" dirty="0" smtClean="0"/>
              <a:t>40.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dirty="0" smtClean="0"/>
              <a:t>Кожемякин</a:t>
            </a:r>
            <a:r>
              <a:rPr lang="ru-RU" dirty="0"/>
              <a:t>, В. А. Независимая автоматизированная система радиационного мониторинга окружающей среды  / В. А. Кожемякин, А. Н. Новик, П. В. </a:t>
            </a:r>
            <a:r>
              <a:rPr lang="ru-RU" dirty="0" err="1"/>
              <a:t>Кучинский</a:t>
            </a:r>
            <a:r>
              <a:rPr lang="ru-RU" dirty="0"/>
              <a:t> [и. др.] // Международная конференция «Ядро-2017». Тезисы докладов. – Алматы: РГП ИЯФ, 12–15 сентября 2017 г. – С. 366</a:t>
            </a:r>
            <a:r>
              <a:rPr lang="ru-RU" dirty="0" smtClean="0"/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/>
              <a:t>Кожемякин, В. А. Независимая автоматизированная система радиационного мониторинга окружающей среды </a:t>
            </a:r>
            <a:r>
              <a:rPr lang="ru-RU" cap="all" dirty="0"/>
              <a:t>/ </a:t>
            </a:r>
            <a:r>
              <a:rPr lang="ru-RU" dirty="0"/>
              <a:t>В. А. Кожемякин, Е. В. Быстров, П. В. </a:t>
            </a:r>
            <a:r>
              <a:rPr lang="ru-RU" dirty="0" err="1"/>
              <a:t>Кучинский</a:t>
            </a:r>
            <a:r>
              <a:rPr lang="ru-RU" dirty="0"/>
              <a:t>, А. Н. Новик // 30-я Международная научно-техническая конференция «ЭКСТРЕМАЛЬНАЯ РОБОТОТЕХНИКА», г. Санкт-Петербург, 13–15 июня 2019 г. : сб. тезисов / ЦНИИ робототехники и технической кибернетики. – Санкт-Петербург, 2019. – С. 369.</a:t>
            </a:r>
          </a:p>
          <a:p>
            <a:pPr marL="457200" lvl="0" indent="-457200" algn="just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410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755928" y="3709988"/>
            <a:ext cx="3675173" cy="224676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Республика Беларусь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220005, Минск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ул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Гикало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5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Тел./Факс: +375-17-292-81-42</a:t>
            </a:r>
          </a:p>
          <a:p>
            <a:pPr algn="ctr" eaLnBrk="1" hangingPunct="1">
              <a:defRPr/>
            </a:pPr>
            <a:endParaRPr lang="en-GB" sz="2000" dirty="0">
              <a:solidFill>
                <a:schemeClr val="bg2"/>
              </a:solidFill>
            </a:endParaRPr>
          </a:p>
          <a:p>
            <a:pPr algn="ctr" eaLnBrk="1" hangingPunct="1">
              <a:defRPr/>
            </a:pPr>
            <a:r>
              <a:rPr lang="en-US" sz="2000" u="sng" dirty="0">
                <a:solidFill>
                  <a:srgbClr val="000099"/>
                </a:solidFill>
              </a:rPr>
              <a:t>info@atomtex.com</a:t>
            </a:r>
            <a:endParaRPr lang="en-GB" sz="2000" u="sng" dirty="0">
              <a:solidFill>
                <a:srgbClr val="000099"/>
              </a:solidFill>
            </a:endParaRPr>
          </a:p>
          <a:p>
            <a:pPr algn="ctr" eaLnBrk="1" hangingPunct="1">
              <a:defRPr/>
            </a:pPr>
            <a:r>
              <a:rPr lang="en-US" sz="2000" u="sng" dirty="0">
                <a:solidFill>
                  <a:srgbClr val="000099"/>
                </a:solidFill>
              </a:rPr>
              <a:t>www.atomtex.com</a:t>
            </a:r>
            <a:endParaRPr lang="en-GB" sz="2000" u="sng" dirty="0">
              <a:solidFill>
                <a:srgbClr val="000099"/>
              </a:solidFill>
            </a:endParaRPr>
          </a:p>
          <a:p>
            <a:pPr algn="ctr" eaLnBrk="1" hangingPunct="1">
              <a:defRPr/>
            </a:pPr>
            <a:endParaRPr lang="en-GB" sz="2000" dirty="0"/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white">
          <a:xfrm>
            <a:off x="2943338" y="2355850"/>
            <a:ext cx="4905175" cy="5016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ru-RU" altLang="ru-RU" sz="3600" b="0">
              <a:latin typeface="Arial Cyr"/>
            </a:endParaRP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2107202" y="565606"/>
            <a:ext cx="497262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3500" dirty="0"/>
              <a:t>СПАСИБО ЗА ВНИМАНИЕ!</a:t>
            </a:r>
            <a:endParaRPr lang="en-GB" altLang="ru-RU" sz="3500" dirty="0"/>
          </a:p>
        </p:txBody>
      </p:sp>
      <p:pic>
        <p:nvPicPr>
          <p:cNvPr id="9222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373" y="6196013"/>
            <a:ext cx="189125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295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>
            <a:extLst>
              <a:ext uri="{FF2B5EF4-FFF2-40B4-BE49-F238E27FC236}">
                <a16:creationId xmlns="" xmlns:a16="http://schemas.microsoft.com/office/drawing/2014/main" id="{1431EDE0-37D9-45F6-9C6B-4175EF4D1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Объект 2">
            <a:extLst>
              <a:ext uri="{FF2B5EF4-FFF2-40B4-BE49-F238E27FC236}">
                <a16:creationId xmlns="" xmlns:a16="http://schemas.microsoft.com/office/drawing/2014/main" id="{107C30B8-F02A-43D5-A469-2A9A27EAC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64704"/>
            <a:ext cx="8568952" cy="5400600"/>
          </a:xfrm>
        </p:spPr>
        <p:txBody>
          <a:bodyPr/>
          <a:lstStyle/>
          <a:p>
            <a:pPr marL="0" indent="0" algn="just">
              <a:spcBef>
                <a:spcPts val="0"/>
              </a:spcBef>
              <a:spcAft>
                <a:spcPts val="800"/>
              </a:spcAft>
              <a:buNone/>
            </a:pPr>
            <a:r>
              <a:rPr lang="ru-RU" altLang="ru-RU" sz="2000" dirty="0" smtClean="0"/>
              <a:t>Для </a:t>
            </a:r>
            <a:r>
              <a:rPr lang="ru-RU" altLang="ru-RU" sz="2000" dirty="0"/>
              <a:t>осуществления радиационно-метеорологического мониторинга окружающей среды вокруг Белорусской АЭС как на этапе строительства до ввода в эксплуатацию, так и на этапе </a:t>
            </a:r>
            <a:r>
              <a:rPr lang="ru-RU" altLang="ru-RU" sz="2000" dirty="0" smtClean="0"/>
              <a:t>ее эксплуатации </a:t>
            </a:r>
            <a:r>
              <a:rPr lang="ru-RU" altLang="ru-RU" sz="2000" dirty="0"/>
              <a:t>специалистами </a:t>
            </a:r>
            <a:r>
              <a:rPr lang="ru-RU" altLang="ru-RU" sz="2000" dirty="0" smtClean="0"/>
              <a:t>предприятия «АТОМТЕХ</a:t>
            </a:r>
            <a:r>
              <a:rPr lang="ru-RU" altLang="ru-RU" sz="2000" dirty="0"/>
              <a:t>» и НИИПФП им. А.Н</a:t>
            </a:r>
            <a:r>
              <a:rPr lang="ru-RU" altLang="ru-RU" sz="2000" dirty="0" smtClean="0"/>
              <a:t>. </a:t>
            </a:r>
            <a:r>
              <a:rPr lang="ru-RU" altLang="ru-RU" sz="2000" dirty="0" err="1" smtClean="0"/>
              <a:t>Севченко</a:t>
            </a:r>
            <a:r>
              <a:rPr lang="ru-RU" altLang="ru-RU" sz="2000" dirty="0" smtClean="0"/>
              <a:t> </a:t>
            </a:r>
            <a:r>
              <a:rPr lang="ru-RU" altLang="ru-RU" sz="2000" dirty="0"/>
              <a:t>БГУ была разработана, изготовлена и развернута </a:t>
            </a:r>
            <a:r>
              <a:rPr lang="ru-RU" altLang="ru-RU" sz="2000" dirty="0" smtClean="0"/>
              <a:t>независимая автоматизированная </a:t>
            </a:r>
            <a:r>
              <a:rPr lang="ru-RU" altLang="ru-RU" sz="2000" dirty="0"/>
              <a:t>система, </a:t>
            </a:r>
            <a:r>
              <a:rPr lang="ru-RU" altLang="ru-RU" sz="2000" dirty="0" smtClean="0"/>
              <a:t>состоящая из 10-ти постов радиационного контроля и центра реагирования, находящаяся в ведении Министерства природных ресурсов и охраны окружающей среды.</a:t>
            </a:r>
            <a:endParaRPr lang="ru-RU" altLang="ru-RU" sz="2000" dirty="0"/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2000" dirty="0" smtClean="0"/>
              <a:t>Пункты </a:t>
            </a:r>
            <a:r>
              <a:rPr lang="ru-RU" altLang="ru-RU" sz="2000" dirty="0"/>
              <a:t>размещения </a:t>
            </a:r>
            <a:r>
              <a:rPr lang="ru-RU" altLang="ru-RU" sz="2000" dirty="0" smtClean="0"/>
              <a:t>ПРК с учетом «розы ветров»:</a:t>
            </a:r>
            <a:endParaRPr lang="ru-RU" altLang="ru-RU" sz="2000" dirty="0"/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2000" u="sng" dirty="0"/>
              <a:t>Гродненская область</a:t>
            </a:r>
            <a:r>
              <a:rPr lang="ru-RU" altLang="ru-RU" sz="2000" dirty="0"/>
              <a:t>: г. Островец, г. Ошмяны, аг. Михалишки, аг. Гервяты, </a:t>
            </a:r>
            <a:endParaRPr lang="ru-RU" altLang="ru-RU" sz="2000" dirty="0" smtClean="0"/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2000" dirty="0" err="1" smtClean="0"/>
              <a:t>аг</a:t>
            </a:r>
            <a:r>
              <a:rPr lang="ru-RU" altLang="ru-RU" sz="2000" dirty="0" smtClean="0"/>
              <a:t>. </a:t>
            </a:r>
            <a:r>
              <a:rPr lang="ru-RU" altLang="ru-RU" sz="2000" dirty="0" err="1" smtClean="0"/>
              <a:t>Кемелишки</a:t>
            </a:r>
            <a:r>
              <a:rPr lang="ru-RU" altLang="ru-RU" sz="2000" dirty="0"/>
              <a:t>, д. Трокеники 1, д. Гудогай,  д. </a:t>
            </a:r>
            <a:r>
              <a:rPr lang="ru-RU" altLang="ru-RU" sz="2000" dirty="0" err="1" smtClean="0"/>
              <a:t>Котловка</a:t>
            </a:r>
            <a:r>
              <a:rPr lang="ru-RU" altLang="ru-RU" sz="2000" dirty="0" smtClean="0"/>
              <a:t>.</a:t>
            </a:r>
            <a:endParaRPr lang="ru-RU" altLang="ru-RU" sz="2000" dirty="0"/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2000" u="sng" dirty="0"/>
              <a:t>Витебская область</a:t>
            </a:r>
            <a:r>
              <a:rPr lang="ru-RU" altLang="ru-RU" sz="2000" u="sng" dirty="0" smtClean="0"/>
              <a:t>: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г.п</a:t>
            </a:r>
            <a:r>
              <a:rPr lang="ru-RU" altLang="ru-RU" sz="2000" dirty="0"/>
              <a:t>. </a:t>
            </a:r>
            <a:r>
              <a:rPr lang="ru-RU" altLang="ru-RU" sz="2000" dirty="0" err="1" smtClean="0"/>
              <a:t>Лынтупы</a:t>
            </a:r>
            <a:r>
              <a:rPr lang="ru-RU" altLang="ru-RU" sz="2000" dirty="0"/>
              <a:t>.</a:t>
            </a:r>
            <a:endParaRPr lang="ru-RU" altLang="ru-RU" sz="2000" u="sng" dirty="0"/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altLang="ru-RU" sz="2000" u="sng" dirty="0"/>
              <a:t>Минская область</a:t>
            </a:r>
            <a:r>
              <a:rPr lang="ru-RU" altLang="ru-RU" sz="2000" dirty="0"/>
              <a:t>: </a:t>
            </a:r>
            <a:r>
              <a:rPr lang="ru-RU" altLang="ru-RU" sz="2000" dirty="0" smtClean="0"/>
              <a:t>п</a:t>
            </a:r>
            <a:r>
              <a:rPr lang="ru-RU" altLang="ru-RU" sz="2000" dirty="0"/>
              <a:t>. Нарочь.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altLang="ru-RU" sz="2000" dirty="0" smtClean="0"/>
              <a:t>Центр </a:t>
            </a:r>
            <a:r>
              <a:rPr lang="ru-RU" altLang="ru-RU" sz="2000" dirty="0"/>
              <a:t>реагирования размещен на территории Республиканского центра по гидрометеорологии, контролю радиоактивного загрязнения и мониторингу окружающей среды (г. Минск</a:t>
            </a:r>
            <a:r>
              <a:rPr lang="ru-RU" altLang="ru-RU" sz="2000" dirty="0" smtClean="0"/>
              <a:t>). Канал связи с центром реагирования – </a:t>
            </a:r>
            <a:r>
              <a:rPr lang="en-US" altLang="ru-RU" sz="2000" dirty="0" smtClean="0"/>
              <a:t>GSM/GPRS </a:t>
            </a:r>
            <a:r>
              <a:rPr lang="ru-RU" altLang="ru-RU" sz="2000" dirty="0" smtClean="0"/>
              <a:t> с двойным дублированием. 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2000" dirty="0" smtClean="0"/>
              <a:t>Система мониторинга успешно функционирует в течение </a:t>
            </a:r>
            <a:r>
              <a:rPr lang="ru-RU" altLang="ru-RU" sz="2000" dirty="0"/>
              <a:t>2</a:t>
            </a:r>
            <a:r>
              <a:rPr lang="ru-RU" altLang="ru-RU" sz="2000" dirty="0" smtClean="0"/>
              <a:t>-х лет. </a:t>
            </a:r>
            <a:endParaRPr lang="ru-RU" alt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411760" y="245796"/>
            <a:ext cx="66611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Реализация проекта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07950" y="6537325"/>
            <a:ext cx="5146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800" i="1" dirty="0">
                <a:solidFill>
                  <a:srgbClr val="002060"/>
                </a:solidFill>
              </a:rPr>
              <a:t>ПРИБОРЫ   И   ТЕХНОЛОГИИ   ДЛЯ   ЯДЕРНЫХ   ИЗМЕРЕНИЙ   И   РАДИАЦИОННОГО   КОНТРОЛЯ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127875" y="6418263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www.atomtex.com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11">
            <a:extLst>
              <a:ext uri="{FF2B5EF4-FFF2-40B4-BE49-F238E27FC236}">
                <a16:creationId xmlns="" xmlns:a16="http://schemas.microsoft.com/office/drawing/2014/main" id="{F1136E0A-38FB-49A3-B2E9-2A3E627D5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D0599775-4436-4AEF-ABFD-BB95FD218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821554"/>
            <a:ext cx="4824535" cy="5786303"/>
          </a:xfrm>
        </p:spPr>
      </p:pic>
      <p:sp>
        <p:nvSpPr>
          <p:cNvPr id="7223" name="TextBox 2">
            <a:extLst>
              <a:ext uri="{FF2B5EF4-FFF2-40B4-BE49-F238E27FC236}">
                <a16:creationId xmlns="" xmlns:a16="http://schemas.microsoft.com/office/drawing/2014/main" id="{FA42E434-8FC6-4F83-ABA6-FC24D7A98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258759"/>
            <a:ext cx="6804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chemeClr val="bg1"/>
                </a:solidFill>
                <a:latin typeface="+mn-lt"/>
              </a:rPr>
              <a:t>Структурная схема </a:t>
            </a:r>
            <a:r>
              <a:rPr lang="ru-RU" altLang="ru-RU" sz="2400" dirty="0" smtClean="0">
                <a:solidFill>
                  <a:schemeClr val="bg1"/>
                </a:solidFill>
                <a:latin typeface="+mn-lt"/>
              </a:rPr>
              <a:t>ПРК</a:t>
            </a:r>
            <a:endParaRPr lang="ru-RU" alt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07950" y="6537325"/>
            <a:ext cx="5146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800" i="1" dirty="0">
                <a:solidFill>
                  <a:srgbClr val="002060"/>
                </a:solidFill>
              </a:rPr>
              <a:t>ПРИБОРЫ   И   ТЕХНОЛОГИИ   ДЛЯ   ЯДЕРНЫХ   ИЗМЕРЕНИЙ   И   РАДИАЦИОННОГО   КОНТРОЛЯ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127875" y="6418263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www.atomtex.com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11">
            <a:extLst>
              <a:ext uri="{FF2B5EF4-FFF2-40B4-BE49-F238E27FC236}">
                <a16:creationId xmlns="" xmlns:a16="http://schemas.microsoft.com/office/drawing/2014/main" id="{92E2ED7C-73A3-4F18-87C8-81F55327F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Объект 2">
            <a:extLst>
              <a:ext uri="{FF2B5EF4-FFF2-40B4-BE49-F238E27FC236}">
                <a16:creationId xmlns="" xmlns:a16="http://schemas.microsoft.com/office/drawing/2014/main" id="{F055F775-6CFA-49AF-AECF-E64AB02C1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92" y="908110"/>
            <a:ext cx="5174616" cy="5608741"/>
          </a:xfrm>
        </p:spPr>
      </p:pic>
      <p:sp>
        <p:nvSpPr>
          <p:cNvPr id="11272" name="Прямоугольник 7">
            <a:extLst>
              <a:ext uri="{FF2B5EF4-FFF2-40B4-BE49-F238E27FC236}">
                <a16:creationId xmlns="" xmlns:a16="http://schemas.microsoft.com/office/drawing/2014/main" id="{DA0D2400-DC86-4EF3-B1F4-E89BA1D46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257608"/>
            <a:ext cx="5008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ru-RU" alt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  <a:t>Основной вариант </a:t>
            </a:r>
            <a:r>
              <a:rPr lang="ru-RU" altLang="ru-RU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поста</a:t>
            </a:r>
            <a:r>
              <a:rPr lang="ru-RU" altLang="ru-RU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  <a:t>ПРК-АТ2341</a:t>
            </a: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07950" y="6537325"/>
            <a:ext cx="5146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800" i="1" dirty="0">
                <a:solidFill>
                  <a:srgbClr val="002060"/>
                </a:solidFill>
              </a:rPr>
              <a:t>ПРИБОРЫ   И   ТЕХНОЛОГИИ   ДЛЯ   ЯДЕРНЫХ   ИЗМЕРЕНИЙ   И   РАДИАЦИОННОГО   КОНТРОЛЯ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127875" y="6418263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www.atomtex.com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1">
            <a:extLst>
              <a:ext uri="{FF2B5EF4-FFF2-40B4-BE49-F238E27FC236}">
                <a16:creationId xmlns="" xmlns:a16="http://schemas.microsoft.com/office/drawing/2014/main" id="{CA143776-0668-405C-ADB6-E4073983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" y="-635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A9CD628-21C2-45C4-A4BA-767952B18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74688"/>
            <a:ext cx="5833767" cy="6298038"/>
          </a:xfrm>
          <a:prstGeom prst="rect">
            <a:avLst/>
          </a:prstGeom>
        </p:spPr>
      </p:pic>
      <p:sp>
        <p:nvSpPr>
          <p:cNvPr id="6" name="Прямоугольник 7">
            <a:extLst>
              <a:ext uri="{FF2B5EF4-FFF2-40B4-BE49-F238E27FC236}">
                <a16:creationId xmlns="" xmlns:a16="http://schemas.microsoft.com/office/drawing/2014/main" id="{849104CC-4EF1-41B9-89F2-30E239BE0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237609"/>
            <a:ext cx="5786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ru-RU" alt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  <a:t>Пост радиационного контроля ПРК-АТ2341</a:t>
            </a: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07950" y="6537325"/>
            <a:ext cx="5146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800" i="1" dirty="0">
                <a:solidFill>
                  <a:srgbClr val="002060"/>
                </a:solidFill>
              </a:rPr>
              <a:t>ПРИБОРЫ   И   ТЕХНОЛОГИИ   ДЛЯ   ЯДЕРНЫХ   ИЗМЕРЕНИЙ   И   РАДИАЦИОННОГО   КОНТРОЛЯ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127875" y="6418263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www.atomtex.com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1">
            <a:extLst>
              <a:ext uri="{FF2B5EF4-FFF2-40B4-BE49-F238E27FC236}">
                <a16:creationId xmlns="" xmlns:a16="http://schemas.microsoft.com/office/drawing/2014/main" id="{CA143776-0668-405C-ADB6-E4073983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6723" y="1340768"/>
            <a:ext cx="813690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000" dirty="0" smtClean="0"/>
              <a:t>В состав ПРК входят интеллектуальные блоки детектирования гамма-излучения:</a:t>
            </a:r>
          </a:p>
          <a:p>
            <a:pPr algn="just"/>
            <a:r>
              <a:rPr lang="ru-RU" sz="2000" dirty="0" smtClean="0"/>
              <a:t>а</a:t>
            </a:r>
            <a:r>
              <a:rPr lang="ru-RU" sz="2000" dirty="0"/>
              <a:t>) высокочувствительный сцинтилляционный спектрометрический интеллектуальный блок детектирования гамма-излучения БДКГ-11М (или БДКГ-211М), предназначенный для быстрого обнаружения гамма-излучения, измерения спектра гамма-излучения с последующим проведением идентификации </a:t>
            </a:r>
            <a:r>
              <a:rPr lang="ru-RU" sz="2000" dirty="0" err="1"/>
              <a:t>радионуклидного</a:t>
            </a:r>
            <a:r>
              <a:rPr lang="ru-RU" sz="2000" dirty="0"/>
              <a:t> состава, а также для измерения мощности </a:t>
            </a:r>
            <a:r>
              <a:rPr lang="ru-RU" sz="2000" dirty="0" err="1"/>
              <a:t>амбиентного</a:t>
            </a:r>
            <a:r>
              <a:rPr lang="ru-RU" sz="2000" dirty="0"/>
              <a:t> эквивалента дозы гамма-излучения; 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б</a:t>
            </a:r>
            <a:r>
              <a:rPr lang="ru-RU" sz="2000" dirty="0"/>
              <a:t>) широкодиапазонный интеллектуальный блок детектирования гамма-излучения </a:t>
            </a:r>
            <a:r>
              <a:rPr lang="ru-RU" sz="2000" dirty="0" smtClean="0"/>
              <a:t>БДКГ-22, </a:t>
            </a:r>
            <a:r>
              <a:rPr lang="ru-RU" sz="2000" dirty="0"/>
              <a:t>выполненный на комбинированном газоразрядном </a:t>
            </a:r>
            <a:r>
              <a:rPr lang="ru-RU" sz="2000" dirty="0" smtClean="0"/>
              <a:t>детекторе.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339752" y="260648"/>
            <a:ext cx="66611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Состав ПРК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07950" y="6537325"/>
            <a:ext cx="5146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800" i="1" dirty="0">
                <a:solidFill>
                  <a:srgbClr val="002060"/>
                </a:solidFill>
              </a:rPr>
              <a:t>ПРИБОРЫ   И   ТЕХНОЛОГИИ   ДЛЯ   ЯДЕРНЫХ   ИЗМЕРЕНИЙ   И   РАДИАЦИОННОГО   КОНТРОЛЯ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127875" y="6418263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www.atomtex.com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02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1">
            <a:extLst>
              <a:ext uri="{FF2B5EF4-FFF2-40B4-BE49-F238E27FC236}">
                <a16:creationId xmlns="" xmlns:a16="http://schemas.microsoft.com/office/drawing/2014/main" id="{CA143776-0668-405C-ADB6-E4073983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390077"/>
              </p:ext>
            </p:extLst>
          </p:nvPr>
        </p:nvGraphicFramePr>
        <p:xfrm>
          <a:off x="110679" y="1268760"/>
          <a:ext cx="8928992" cy="5445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4549"/>
                <a:gridCol w="2975113"/>
                <a:gridCol w="2459330"/>
              </a:tblGrid>
              <a:tr h="3984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Блок детектирования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БДКГ-22 </a:t>
                      </a: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БДКГ-11М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(БДКГ-211М)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</a:tr>
              <a:tr h="5879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Детектор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Счетчик Гейгера-Мюллера с </a:t>
                      </a:r>
                      <a:r>
                        <a:rPr lang="ru-RU" sz="1300" dirty="0" err="1">
                          <a:effectLst/>
                        </a:rPr>
                        <a:t>энергокомпенсирующим</a:t>
                      </a:r>
                      <a:r>
                        <a:rPr lang="ru-RU" sz="1300" dirty="0">
                          <a:effectLst/>
                        </a:rPr>
                        <a:t> </a:t>
                      </a:r>
                      <a:r>
                        <a:rPr lang="ru-RU" sz="1300" dirty="0" smtClean="0">
                          <a:effectLst/>
                        </a:rPr>
                        <a:t>фильтром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 </a:t>
                      </a:r>
                      <a:r>
                        <a:rPr lang="ru-RU" sz="1300" dirty="0">
                          <a:effectLst/>
                        </a:rPr>
                        <a:t>(2 счетчика)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Сцинтилляционный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NaI</a:t>
                      </a:r>
                      <a:r>
                        <a:rPr lang="ru-RU" sz="1300">
                          <a:effectLst/>
                        </a:rPr>
                        <a:t>(</a:t>
                      </a:r>
                      <a:r>
                        <a:rPr lang="en-US" sz="1300">
                          <a:effectLst/>
                        </a:rPr>
                        <a:t>Tl</a:t>
                      </a:r>
                      <a:r>
                        <a:rPr lang="ru-RU" sz="1300">
                          <a:effectLst/>
                        </a:rPr>
                        <a:t>) Ø63</a:t>
                      </a:r>
                      <a:r>
                        <a:rPr lang="en-US" sz="1300">
                          <a:effectLst/>
                        </a:rPr>
                        <a:t>x</a:t>
                      </a:r>
                      <a:r>
                        <a:rPr lang="ru-RU" sz="1300">
                          <a:effectLst/>
                        </a:rPr>
                        <a:t>63 мм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</a:tr>
              <a:tr h="398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Диапазон энергий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60 кэВ – 3 МэВ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 кэВ – 3 МэВ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</a:tr>
              <a:tr h="39198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Диапазон измерения мощности </a:t>
                      </a:r>
                      <a:r>
                        <a:rPr lang="ru-RU" sz="1300" dirty="0" err="1">
                          <a:effectLst/>
                        </a:rPr>
                        <a:t>амбиентного</a:t>
                      </a:r>
                      <a:r>
                        <a:rPr lang="ru-RU" sz="1300" dirty="0">
                          <a:effectLst/>
                        </a:rPr>
                        <a:t> эквивалента </a:t>
                      </a:r>
                      <a:r>
                        <a:rPr lang="ru-RU" sz="1300" dirty="0" smtClean="0">
                          <a:effectLst/>
                        </a:rPr>
                        <a:t>дозы (МД)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0,1 </a:t>
                      </a:r>
                      <a:r>
                        <a:rPr lang="ru-RU" sz="1300" dirty="0" err="1">
                          <a:effectLst/>
                        </a:rPr>
                        <a:t>мкЗв</a:t>
                      </a:r>
                      <a:r>
                        <a:rPr lang="ru-RU" sz="1300" dirty="0">
                          <a:effectLst/>
                        </a:rPr>
                        <a:t>/ч – 10 </a:t>
                      </a:r>
                      <a:r>
                        <a:rPr lang="ru-RU" sz="1300" dirty="0" smtClean="0">
                          <a:effectLst/>
                        </a:rPr>
                        <a:t>Зв/ч</a:t>
                      </a:r>
                      <a:endParaRPr lang="ru-RU" sz="1300" dirty="0">
                        <a:effectLst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</a:t>
                      </a:r>
                      <a:r>
                        <a:rPr lang="en-GB" sz="1300" dirty="0">
                          <a:effectLst/>
                        </a:rPr>
                        <a:t>0 </a:t>
                      </a:r>
                      <a:r>
                        <a:rPr lang="en-GB" sz="1300" dirty="0" err="1">
                          <a:effectLst/>
                        </a:rPr>
                        <a:t>нЗв</a:t>
                      </a:r>
                      <a:r>
                        <a:rPr lang="en-GB" sz="1300" dirty="0">
                          <a:effectLst/>
                        </a:rPr>
                        <a:t>/ч – 150 </a:t>
                      </a:r>
                      <a:r>
                        <a:rPr lang="en-GB" sz="1300" dirty="0" err="1" smtClean="0">
                          <a:effectLst/>
                        </a:rPr>
                        <a:t>мкЗв</a:t>
                      </a:r>
                      <a:r>
                        <a:rPr lang="en-GB" sz="1300" dirty="0" smtClean="0">
                          <a:effectLst/>
                        </a:rPr>
                        <a:t>/ч</a:t>
                      </a:r>
                      <a:endParaRPr lang="ru-RU" sz="13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</a:rPr>
                        <a:t>(3</a:t>
                      </a:r>
                      <a:r>
                        <a:rPr lang="en-GB" sz="1300" dirty="0" smtClean="0">
                          <a:effectLst/>
                        </a:rPr>
                        <a:t>0 </a:t>
                      </a:r>
                      <a:r>
                        <a:rPr lang="en-GB" sz="1300" dirty="0" err="1" smtClean="0">
                          <a:effectLst/>
                        </a:rPr>
                        <a:t>нЗв</a:t>
                      </a:r>
                      <a:r>
                        <a:rPr lang="en-GB" sz="1300" dirty="0" smtClean="0">
                          <a:effectLst/>
                        </a:rPr>
                        <a:t>/ч – 1</a:t>
                      </a:r>
                      <a:r>
                        <a:rPr lang="ru-RU" sz="1300" dirty="0" smtClean="0">
                          <a:effectLst/>
                        </a:rPr>
                        <a:t>2</a:t>
                      </a:r>
                      <a:r>
                        <a:rPr lang="en-GB" sz="1300" dirty="0" smtClean="0">
                          <a:effectLst/>
                        </a:rPr>
                        <a:t>0 </a:t>
                      </a:r>
                      <a:r>
                        <a:rPr lang="en-GB" sz="1300" dirty="0" err="1" smtClean="0">
                          <a:effectLst/>
                        </a:rPr>
                        <a:t>мкЗв</a:t>
                      </a:r>
                      <a:r>
                        <a:rPr lang="en-GB" sz="1300" dirty="0" smtClean="0">
                          <a:effectLst/>
                        </a:rPr>
                        <a:t>/ч</a:t>
                      </a:r>
                      <a:r>
                        <a:rPr lang="ru-RU" sz="1300" dirty="0" smtClean="0">
                          <a:effectLst/>
                        </a:rPr>
                        <a:t>)</a:t>
                      </a:r>
                      <a:endParaRPr lang="ru-RU" sz="13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</a:tr>
              <a:tr h="3919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Предел основной относительной погрешности измерения МД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±20%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±20%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</a:tr>
              <a:tr h="7839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Энергетическая зависимость чувствительности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относительно энергии 662 кэВ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от -25% до +35%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60 кэВ – 3 МэВ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en-GB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ru-RU" sz="13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</a:t>
                      </a:r>
                      <a:r>
                        <a:rPr lang="en-GB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en-GB" sz="13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кэВ</a:t>
                      </a:r>
                      <a:r>
                        <a:rPr lang="en-GB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3 </a:t>
                      </a:r>
                      <a:r>
                        <a:rPr lang="en-GB" sz="13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МэВ</a:t>
                      </a:r>
                      <a:endParaRPr lang="ru-RU" sz="13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GB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±20%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</a:t>
                      </a:r>
                      <a:r>
                        <a:rPr lang="en-GB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en-GB" sz="13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кэВ</a:t>
                      </a:r>
                      <a:r>
                        <a:rPr lang="en-GB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3 </a:t>
                      </a:r>
                      <a:r>
                        <a:rPr lang="en-GB" sz="13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МэВ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</a:tr>
              <a:tr h="3919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Чувствительность к гамма-излучению </a:t>
                      </a:r>
                      <a:r>
                        <a:rPr lang="ru-RU" sz="1300" baseline="30000" dirty="0">
                          <a:effectLst/>
                        </a:rPr>
                        <a:t>137</a:t>
                      </a:r>
                      <a:r>
                        <a:rPr lang="en-GB" sz="1300" dirty="0" smtClean="0">
                          <a:effectLst/>
                        </a:rPr>
                        <a:t>Cs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 </a:t>
                      </a:r>
                      <a:r>
                        <a:rPr lang="ru-RU" sz="1300" dirty="0" err="1" smtClean="0">
                          <a:effectLst/>
                        </a:rPr>
                        <a:t>имп</a:t>
                      </a:r>
                      <a:r>
                        <a:rPr lang="ru-RU" sz="1300" dirty="0" smtClean="0">
                          <a:effectLst/>
                        </a:rPr>
                        <a:t>·</a:t>
                      </a:r>
                      <a:r>
                        <a:rPr lang="en-GB" sz="1300" dirty="0" smtClean="0">
                          <a:effectLst/>
                        </a:rPr>
                        <a:t>c</a:t>
                      </a:r>
                      <a:r>
                        <a:rPr lang="ru-RU" sz="1300" baseline="30000" dirty="0" smtClean="0">
                          <a:effectLst/>
                        </a:rPr>
                        <a:t>-1</a:t>
                      </a:r>
                      <a:r>
                        <a:rPr lang="ru-RU" sz="1300" dirty="0" smtClean="0">
                          <a:effectLst/>
                        </a:rPr>
                        <a:t>/мкЗв·ч</a:t>
                      </a:r>
                      <a:r>
                        <a:rPr lang="ru-RU" sz="1300" baseline="30000" dirty="0" smtClean="0">
                          <a:effectLst/>
                        </a:rPr>
                        <a:t>-1</a:t>
                      </a:r>
                      <a:endParaRPr lang="ru-RU" sz="1300" dirty="0">
                        <a:effectLst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2200 </a:t>
                      </a:r>
                      <a:r>
                        <a:rPr lang="ru-RU" sz="1300" dirty="0" err="1" smtClean="0">
                          <a:effectLst/>
                        </a:rPr>
                        <a:t>имп</a:t>
                      </a:r>
                      <a:r>
                        <a:rPr lang="ru-RU" sz="1300" dirty="0" smtClean="0">
                          <a:effectLst/>
                        </a:rPr>
                        <a:t>·</a:t>
                      </a:r>
                      <a:r>
                        <a:rPr lang="en-GB" sz="1300" dirty="0" smtClean="0">
                          <a:effectLst/>
                        </a:rPr>
                        <a:t>c</a:t>
                      </a:r>
                      <a:r>
                        <a:rPr lang="ru-RU" sz="1300" baseline="30000" dirty="0" smtClean="0">
                          <a:effectLst/>
                        </a:rPr>
                        <a:t>-1</a:t>
                      </a:r>
                      <a:r>
                        <a:rPr lang="ru-RU" sz="1300" dirty="0" smtClean="0">
                          <a:effectLst/>
                        </a:rPr>
                        <a:t>/мкЗв·ч</a:t>
                      </a:r>
                      <a:r>
                        <a:rPr lang="ru-RU" sz="1300" baseline="30000" dirty="0" smtClean="0">
                          <a:effectLst/>
                        </a:rPr>
                        <a:t>-1</a:t>
                      </a:r>
                      <a:endParaRPr lang="ru-RU" sz="13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</a:rPr>
                        <a:t>(</a:t>
                      </a:r>
                      <a:r>
                        <a:rPr lang="en-GB" sz="1300" dirty="0" smtClean="0">
                          <a:effectLst/>
                        </a:rPr>
                        <a:t>2450</a:t>
                      </a:r>
                      <a:r>
                        <a:rPr lang="ru-RU" sz="1300" baseline="0" dirty="0" smtClean="0">
                          <a:effectLst/>
                        </a:rPr>
                        <a:t> </a:t>
                      </a:r>
                      <a:r>
                        <a:rPr lang="ru-RU" sz="1300" dirty="0" err="1" smtClean="0">
                          <a:effectLst/>
                        </a:rPr>
                        <a:t>имп</a:t>
                      </a:r>
                      <a:r>
                        <a:rPr lang="ru-RU" sz="1300" dirty="0" smtClean="0">
                          <a:effectLst/>
                        </a:rPr>
                        <a:t>·</a:t>
                      </a:r>
                      <a:r>
                        <a:rPr lang="en-GB" sz="1300" dirty="0" smtClean="0">
                          <a:effectLst/>
                        </a:rPr>
                        <a:t>c</a:t>
                      </a:r>
                      <a:r>
                        <a:rPr lang="ru-RU" sz="1300" baseline="30000" dirty="0" smtClean="0">
                          <a:effectLst/>
                        </a:rPr>
                        <a:t>-1</a:t>
                      </a:r>
                      <a:r>
                        <a:rPr lang="ru-RU" sz="1300" dirty="0" smtClean="0">
                          <a:effectLst/>
                        </a:rPr>
                        <a:t>/мкЗв·ч</a:t>
                      </a:r>
                      <a:r>
                        <a:rPr lang="ru-RU" sz="1300" baseline="30000" dirty="0" smtClean="0">
                          <a:effectLst/>
                        </a:rPr>
                        <a:t>-1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3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</a:tr>
              <a:tr h="3919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err="1" smtClean="0">
                          <a:effectLst/>
                        </a:rPr>
                        <a:t>Степень</a:t>
                      </a:r>
                      <a:r>
                        <a:rPr lang="en-GB" sz="1300" dirty="0" smtClean="0">
                          <a:effectLst/>
                        </a:rPr>
                        <a:t> </a:t>
                      </a:r>
                      <a:r>
                        <a:rPr lang="en-GB" sz="1300" dirty="0" err="1">
                          <a:effectLst/>
                        </a:rPr>
                        <a:t>защиты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IP6</a:t>
                      </a:r>
                      <a:r>
                        <a:rPr lang="ru-RU" sz="1300">
                          <a:effectLst/>
                        </a:rPr>
                        <a:t>7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IP54</a:t>
                      </a:r>
                      <a:endParaRPr lang="ru-RU" sz="13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</a:t>
                      </a:r>
                      <a:r>
                        <a:rPr lang="en-US" sz="1300">
                          <a:effectLst/>
                        </a:rPr>
                        <a:t>IP68</a:t>
                      </a:r>
                      <a:r>
                        <a:rPr lang="ru-RU" sz="1300">
                          <a:effectLst/>
                        </a:rPr>
                        <a:t>)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</a:tr>
              <a:tr h="4879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Интерфейс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RS</a:t>
                      </a: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422/</a:t>
                      </a:r>
                      <a:r>
                        <a:rPr lang="en-US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RS</a:t>
                      </a: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485/ </a:t>
                      </a:r>
                      <a:r>
                        <a:rPr lang="en-US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Bluetooth </a:t>
                      </a: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(через адаптер интерфейсный)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USB</a:t>
                      </a: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/ </a:t>
                      </a:r>
                      <a:r>
                        <a:rPr lang="en-GB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RS</a:t>
                      </a: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232 / </a:t>
                      </a:r>
                      <a:r>
                        <a:rPr lang="en-GB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RS</a:t>
                      </a: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485/ </a:t>
                      </a:r>
                      <a:r>
                        <a:rPr lang="en-US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Bluetooth </a:t>
                      </a: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(через адаптер интерфейсный)</a:t>
                      </a:r>
                    </a:p>
                  </a:txBody>
                  <a:tcPr marL="68580" marR="68580" marT="0" marB="0" anchor="ctr"/>
                </a:tc>
              </a:tr>
              <a:tr h="3919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Диапазон рабочих температур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-40...+70 °С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-20...+50 °С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(-35...+55 °С)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</a:tr>
              <a:tr h="3919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Относительная влажность воздуха (≤35°С без конденсации влаги)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≤98%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≤95%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(≤98%)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</a:tr>
              <a:tr h="3919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Габаритные размеры, масса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Ø60×255 </a:t>
                      </a:r>
                      <a:r>
                        <a:rPr lang="ru-RU" sz="1300" dirty="0">
                          <a:effectLst/>
                        </a:rPr>
                        <a:t>мм, 0,5 </a:t>
                      </a:r>
                      <a:r>
                        <a:rPr lang="ru-RU" sz="1300" dirty="0" smtClean="0">
                          <a:effectLst/>
                        </a:rPr>
                        <a:t>кг</a:t>
                      </a:r>
                      <a:endParaRPr lang="ru-RU" sz="1300" dirty="0">
                        <a:effectLst/>
                      </a:endParaRPr>
                    </a:p>
                  </a:txBody>
                  <a:tcPr marL="53089" marR="5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Ø78×320 </a:t>
                      </a:r>
                      <a:r>
                        <a:rPr lang="ru-RU" sz="1300" dirty="0">
                          <a:effectLst/>
                        </a:rPr>
                        <a:t>мм, 1,7 кг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(</a:t>
                      </a:r>
                      <a:r>
                        <a:rPr lang="ru-RU" sz="1300" dirty="0" smtClean="0">
                          <a:effectLst/>
                        </a:rPr>
                        <a:t>Ø90×350 </a:t>
                      </a:r>
                      <a:r>
                        <a:rPr lang="ru-RU" sz="1300" dirty="0">
                          <a:effectLst/>
                        </a:rPr>
                        <a:t>мм, 2 кг)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89" marR="53089" marT="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504" y="836712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Основные технические характеристики блоков детектирования гамма-излучения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5346" y="260648"/>
            <a:ext cx="66611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Измерительные каналы (</a:t>
            </a:r>
            <a:r>
              <a:rPr lang="ru-RU" sz="2400" dirty="0" err="1" smtClean="0">
                <a:solidFill>
                  <a:schemeClr val="bg1"/>
                </a:solidFill>
                <a:latin typeface="+mn-lt"/>
              </a:rPr>
              <a:t>БелАЭС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)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183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11">
            <a:extLst>
              <a:ext uri="{FF2B5EF4-FFF2-40B4-BE49-F238E27FC236}">
                <a16:creationId xmlns="" xmlns:a16="http://schemas.microsoft.com/office/drawing/2014/main" id="{B42C284B-2FFE-40A5-ADCA-15B89B9BB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Объект 2">
            <a:extLst>
              <a:ext uri="{FF2B5EF4-FFF2-40B4-BE49-F238E27FC236}">
                <a16:creationId xmlns="" xmlns:a16="http://schemas.microsoft.com/office/drawing/2014/main" id="{236E5782-6158-40D7-9355-4ED72BB9A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2523832" cy="5660931"/>
          </a:xfr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AA1D3F9-3C82-4A8D-AC95-2B418AB02B17}"/>
              </a:ext>
            </a:extLst>
          </p:cNvPr>
          <p:cNvSpPr/>
          <p:nvPr/>
        </p:nvSpPr>
        <p:spPr>
          <a:xfrm>
            <a:off x="4205210" y="1844824"/>
            <a:ext cx="462793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ru-RU" sz="2200" dirty="0" smtClean="0">
                <a:cs typeface="Times New Roman" pitchFamily="18" charset="0"/>
              </a:rPr>
              <a:t>Метеорологический </a:t>
            </a:r>
            <a:r>
              <a:rPr lang="ru-RU" sz="2200" dirty="0">
                <a:cs typeface="Times New Roman" pitchFamily="18" charset="0"/>
              </a:rPr>
              <a:t>мониторинг осуществляется</a:t>
            </a:r>
            <a:r>
              <a:rPr lang="en-US" sz="2200" dirty="0">
                <a:cs typeface="Times New Roman" pitchFamily="18" charset="0"/>
              </a:rPr>
              <a:t> </a:t>
            </a:r>
            <a:r>
              <a:rPr lang="ru-RU" sz="2200" dirty="0">
                <a:cs typeface="Times New Roman" pitchFamily="18" charset="0"/>
              </a:rPr>
              <a:t>метеостанцией </a:t>
            </a:r>
          </a:p>
          <a:p>
            <a:pPr algn="just"/>
            <a:r>
              <a:rPr lang="en-US" sz="2200" dirty="0">
                <a:cs typeface="Times New Roman" pitchFamily="18" charset="0"/>
              </a:rPr>
              <a:t>Vaisala WXT</a:t>
            </a:r>
            <a:r>
              <a:rPr lang="ru-RU" sz="2200" dirty="0">
                <a:cs typeface="Times New Roman" pitchFamily="18" charset="0"/>
              </a:rPr>
              <a:t>-536 (Финляндия).</a:t>
            </a:r>
          </a:p>
          <a:p>
            <a:pPr algn="just"/>
            <a:r>
              <a:rPr lang="ru-RU" sz="2200" dirty="0">
                <a:cs typeface="Times New Roman" pitchFamily="18" charset="0"/>
              </a:rPr>
              <a:t/>
            </a:r>
            <a:br>
              <a:rPr lang="ru-RU" sz="2200" dirty="0">
                <a:cs typeface="Times New Roman" pitchFamily="18" charset="0"/>
              </a:rPr>
            </a:br>
            <a:r>
              <a:rPr lang="ru-RU" sz="2200" dirty="0">
                <a:cs typeface="Times New Roman" pitchFamily="18" charset="0"/>
              </a:rPr>
              <a:t>Данная метеостанция способна</a:t>
            </a:r>
          </a:p>
          <a:p>
            <a:pPr algn="just"/>
            <a:r>
              <a:rPr lang="ru-RU" sz="2200" dirty="0">
                <a:cs typeface="Times New Roman" pitchFamily="18" charset="0"/>
              </a:rPr>
              <a:t>измерять с высокой точностью: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cs typeface="Times New Roman" pitchFamily="18" charset="0"/>
              </a:rPr>
              <a:t>количество осадков (дождь, снег);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cs typeface="Times New Roman" pitchFamily="18" charset="0"/>
              </a:rPr>
              <a:t>атмосферное давление;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cs typeface="Times New Roman" pitchFamily="18" charset="0"/>
              </a:rPr>
              <a:t>температуру воздуха;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cs typeface="Times New Roman" pitchFamily="18" charset="0"/>
              </a:rPr>
              <a:t>влажность воздуха;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cs typeface="Times New Roman" pitchFamily="18" charset="0"/>
              </a:rPr>
              <a:t>скорость и направление ветра</a:t>
            </a:r>
            <a:r>
              <a:rPr lang="ru-RU" sz="2200" dirty="0" smtClean="0">
                <a:cs typeface="Times New Roman" pitchFamily="18" charset="0"/>
              </a:rPr>
              <a:t>.</a:t>
            </a:r>
            <a:endParaRPr lang="ru-RU" sz="2200" dirty="0">
              <a:cs typeface="Times New Roman" pitchFamily="18" charset="0"/>
            </a:endParaRPr>
          </a:p>
        </p:txBody>
      </p:sp>
      <p:sp>
        <p:nvSpPr>
          <p:cNvPr id="6" name="Прямоугольник 7">
            <a:extLst>
              <a:ext uri="{FF2B5EF4-FFF2-40B4-BE49-F238E27FC236}">
                <a16:creationId xmlns="" xmlns:a16="http://schemas.microsoft.com/office/drawing/2014/main" id="{81C7599B-435C-4BD2-8751-C9A71620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260648"/>
            <a:ext cx="20722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ru-RU" alt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  <a:t>Метеостанция</a:t>
            </a: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07950" y="6537325"/>
            <a:ext cx="5146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800" i="1" dirty="0">
                <a:solidFill>
                  <a:srgbClr val="002060"/>
                </a:solidFill>
              </a:rPr>
              <a:t>ПРИБОРЫ   И   ТЕХНОЛОГИИ   ДЛЯ   ЯДЕРНЫХ   ИЗМЕРЕНИЙ   И   РАДИАЦИОННОГО   КОНТРОЛЯ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127875" y="6418263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www.atomtex.com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3096</TotalTime>
  <Words>1728</Words>
  <Application>Microsoft Office PowerPoint</Application>
  <PresentationFormat>Экран (4:3)</PresentationFormat>
  <Paragraphs>228</Paragraphs>
  <Slides>22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Автоматизированный пост радиационного контроля для систем мониторинга окружающей среды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Верхуша Юлия Алексеевна</dc:creator>
  <cp:lastModifiedBy>Верхуша Юлия Алексеевна</cp:lastModifiedBy>
  <cp:revision>186</cp:revision>
  <cp:lastPrinted>2019-10-17T07:21:25Z</cp:lastPrinted>
  <dcterms:created xsi:type="dcterms:W3CDTF">2017-05-16T12:07:38Z</dcterms:created>
  <dcterms:modified xsi:type="dcterms:W3CDTF">2019-10-17T07:24:15Z</dcterms:modified>
</cp:coreProperties>
</file>